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1141" r:id="rId3"/>
    <p:sldId id="1150" r:id="rId4"/>
    <p:sldId id="1148" r:id="rId5"/>
    <p:sldId id="1146" r:id="rId6"/>
    <p:sldId id="1144" r:id="rId7"/>
    <p:sldId id="1142" r:id="rId8"/>
    <p:sldId id="1147" r:id="rId9"/>
    <p:sldId id="770" r:id="rId10"/>
  </p:sldIdLst>
  <p:sldSz cx="12192000" cy="6858000"/>
  <p:notesSz cx="6797675" cy="987425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1E1"/>
    <a:srgbClr val="FFC5C5"/>
    <a:srgbClr val="C41311"/>
    <a:srgbClr val="C20000"/>
    <a:srgbClr val="C60002"/>
    <a:srgbClr val="3D6DC3"/>
    <a:srgbClr val="B10000"/>
    <a:srgbClr val="C10000"/>
    <a:srgbClr val="D9D9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6" autoAdjust="0"/>
    <p:restoredTop sz="96247" autoAdjust="0"/>
  </p:normalViewPr>
  <p:slideViewPr>
    <p:cSldViewPr snapToGrid="0">
      <p:cViewPr varScale="1">
        <p:scale>
          <a:sx n="107" d="100"/>
          <a:sy n="107" d="100"/>
        </p:scale>
        <p:origin x="104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474D96-0042-449E-8D14-825C05D871B6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6A1FE66-11BE-4F17-8ADA-9E37F543C0AE}">
      <dgm:prSet phldrT="[Text]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C60002">
            <a:alpha val="12000"/>
          </a:srgbClr>
        </a:solidFill>
        <a:ln>
          <a:noFill/>
        </a:ln>
        <a:effectLst/>
      </dgm:spPr>
      <dgm:t>
        <a:bodyPr wrap="none" rtlCol="0" anchor="ctr"/>
        <a:lstStyle/>
        <a:p>
          <a:pPr marL="0" algn="ctr" defTabSz="914400" rtl="0" eaLnBrk="1" latinLnBrk="0" hangingPunct="1"/>
          <a:r>
            <a:rPr lang="de-DE" sz="2400" b="1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Spot</a:t>
          </a:r>
        </a:p>
        <a:p>
          <a:pPr marL="0" algn="ctr" defTabSz="914400" rtl="0" eaLnBrk="1" latinLnBrk="0" hangingPunct="1"/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Detect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a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rising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„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mother-daughter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fashion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“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trend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on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tiktok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de-DE" sz="180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B9A5C1C6-170F-406B-A272-2E6C6E8A5BE0}" type="parTrans" cxnId="{B789B7FF-95FD-4088-833C-009BE1AE8651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135E5931-C1D4-4444-9560-7295DB3B472D}" type="sibTrans" cxnId="{B789B7FF-95FD-4088-833C-009BE1AE8651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07727B71-0087-489A-8538-1775283DDCF1}">
      <dgm:prSet phldrT="[Text]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C60002">
            <a:alpha val="12000"/>
          </a:srgbClr>
        </a:solidFill>
        <a:ln>
          <a:noFill/>
        </a:ln>
        <a:effectLst/>
      </dgm:spPr>
      <dgm:t>
        <a:bodyPr wrap="none" rtlCol="0" anchor="ctr"/>
        <a:lstStyle/>
        <a:p>
          <a:pPr marL="0" algn="ctr" defTabSz="914400" rtl="0" eaLnBrk="1" latinLnBrk="0" hangingPunct="1"/>
          <a:r>
            <a:rPr lang="de-DE" sz="2400" b="1" i="1" kern="120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Validate</a:t>
          </a:r>
          <a:endParaRPr lang="de-DE" sz="2000" b="1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0" algn="ctr" defTabSz="914400" rtl="0" eaLnBrk="1" latinLnBrk="0" hangingPunct="1"/>
          <a:r>
            <a:rPr lang="de-DE" sz="1800" i="1" kern="1200" dirty="0">
              <a:solidFill>
                <a:schemeClr val="tx1"/>
              </a:solidFill>
            </a:rPr>
            <a:t>High-potential, </a:t>
          </a:r>
          <a:r>
            <a:rPr lang="de-DE" sz="1800" i="1" kern="1200" dirty="0" err="1">
              <a:solidFill>
                <a:schemeClr val="tx1"/>
              </a:solidFill>
            </a:rPr>
            <a:t>low-competition</a:t>
          </a:r>
          <a:r>
            <a:rPr lang="de-DE" sz="1800" i="1" kern="1200" dirty="0">
              <a:solidFill>
                <a:schemeClr val="tx1"/>
              </a:solidFill>
            </a:rPr>
            <a:t> angle </a:t>
          </a:r>
          <a:r>
            <a:rPr lang="de-DE" sz="1800" i="1" kern="1200" dirty="0" err="1">
              <a:solidFill>
                <a:schemeClr val="tx1"/>
              </a:solidFill>
            </a:rPr>
            <a:t>for</a:t>
          </a:r>
          <a:r>
            <a:rPr lang="de-DE" sz="1800" i="1" kern="1200" dirty="0">
              <a:solidFill>
                <a:schemeClr val="tx1"/>
              </a:solidFill>
            </a:rPr>
            <a:t> </a:t>
          </a:r>
          <a:r>
            <a:rPr lang="de-DE" sz="1800" i="1" kern="1200" dirty="0" err="1">
              <a:solidFill>
                <a:schemeClr val="tx1"/>
              </a:solidFill>
            </a:rPr>
            <a:t>my</a:t>
          </a:r>
          <a:r>
            <a:rPr lang="de-DE" sz="1800" i="1" kern="1200" dirty="0">
              <a:solidFill>
                <a:schemeClr val="tx1"/>
              </a:solidFill>
            </a:rPr>
            <a:t> </a:t>
          </a:r>
          <a:r>
            <a:rPr lang="de-DE" sz="1800" i="1" kern="1200" dirty="0" err="1">
              <a:solidFill>
                <a:schemeClr val="tx1"/>
              </a:solidFill>
            </a:rPr>
            <a:t>brand</a:t>
          </a:r>
          <a:r>
            <a:rPr lang="de-DE" sz="1800" i="1" kern="1200" dirty="0">
              <a:solidFill>
                <a:schemeClr val="tx1"/>
              </a:solidFill>
            </a:rPr>
            <a:t>.</a:t>
          </a:r>
          <a:endParaRPr lang="de-DE" sz="180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923CFD46-39A4-418D-8496-5DD850272F12}" type="parTrans" cxnId="{074AA6B9-7AA0-4862-B87B-67CEBAD31F00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5BE324D7-F556-4B9C-B42C-CC3869AE2F66}" type="sibTrans" cxnId="{074AA6B9-7AA0-4862-B87B-67CEBAD31F00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690013F2-50E9-4CCD-959F-7DEADDE1149C}">
      <dgm:prSet phldrT="[Text]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C60002">
            <a:alpha val="12000"/>
          </a:srgbClr>
        </a:solidFill>
        <a:ln>
          <a:noFill/>
        </a:ln>
        <a:effectLst/>
      </dgm:spPr>
      <dgm:t>
        <a:bodyPr wrap="none" lIns="0" rIns="0" rtlCol="0" anchor="ctr"/>
        <a:lstStyle/>
        <a:p>
          <a:pPr marL="358775" indent="0"/>
          <a:r>
            <a:rPr lang="de-DE" sz="2400" b="1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Act</a:t>
          </a:r>
          <a:endParaRPr lang="de-DE" sz="2000" b="1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358775" indent="0"/>
          <a:r>
            <a:rPr lang="en-US" sz="1800" i="1" kern="1200" dirty="0">
              <a:solidFill>
                <a:schemeClr val="tx1"/>
              </a:solidFill>
              <a:sym typeface="Wingdings" panose="05000000000000000000" pitchFamily="2" charset="2"/>
            </a:rPr>
            <a:t>Suggest a 5-day campaign across </a:t>
          </a:r>
          <a:r>
            <a:rPr lang="en-US" sz="1800" i="1" kern="1200" dirty="0" err="1">
              <a:solidFill>
                <a:schemeClr val="tx1"/>
              </a:solidFill>
              <a:sym typeface="Wingdings" panose="05000000000000000000" pitchFamily="2" charset="2"/>
            </a:rPr>
            <a:t>tiktok</a:t>
          </a:r>
          <a:r>
            <a:rPr lang="en-US" sz="1800" i="1" kern="1200" dirty="0">
              <a:solidFill>
                <a:schemeClr val="tx1"/>
              </a:solidFill>
              <a:sym typeface="Wingdings" panose="05000000000000000000" pitchFamily="2" charset="2"/>
            </a:rPr>
            <a:t>, Instagram, Facebook</a:t>
          </a:r>
          <a:endParaRPr lang="de-DE" sz="1800" b="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9DBAF4EA-21BF-4715-AB8B-81546A662D49}" type="parTrans" cxnId="{41E2160D-FAFC-4C8A-A99D-B2ECD87881F4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FA3B25AC-8BA8-4BB5-A40C-CD55D45D1AEE}" type="sibTrans" cxnId="{41E2160D-FAFC-4C8A-A99D-B2ECD87881F4}">
      <dgm:prSet/>
      <dgm:spPr/>
      <dgm:t>
        <a:bodyPr/>
        <a:lstStyle/>
        <a:p>
          <a:endParaRPr lang="de-DE" sz="2000">
            <a:solidFill>
              <a:schemeClr val="tx1"/>
            </a:solidFill>
          </a:endParaRPr>
        </a:p>
      </dgm:t>
    </dgm:pt>
    <dgm:pt modelId="{ADB2C8A7-0DC8-416C-BEAB-7515A7138584}" type="pres">
      <dgm:prSet presAssocID="{53474D96-0042-449E-8D14-825C05D871B6}" presName="Name0" presStyleCnt="0">
        <dgm:presLayoutVars>
          <dgm:dir/>
          <dgm:resizeHandles val="exact"/>
        </dgm:presLayoutVars>
      </dgm:prSet>
      <dgm:spPr/>
    </dgm:pt>
    <dgm:pt modelId="{FB732571-29A3-4D2E-9AE9-A89F07BE9B66}" type="pres">
      <dgm:prSet presAssocID="{66A1FE66-11BE-4F17-8ADA-9E37F543C0AE}" presName="parTxOnly" presStyleLbl="node1" presStyleIdx="0" presStyleCnt="3" custScaleX="86450">
        <dgm:presLayoutVars>
          <dgm:bulletEnabled val="1"/>
        </dgm:presLayoutVars>
      </dgm:prSet>
      <dgm:spPr>
        <a:xfrm>
          <a:off x="3347" y="0"/>
          <a:ext cx="3358675" cy="879921"/>
        </a:xfrm>
        <a:prstGeom prst="homePlate">
          <a:avLst/>
        </a:prstGeom>
      </dgm:spPr>
    </dgm:pt>
    <dgm:pt modelId="{6CBEC600-873A-479C-BDFB-892F3F831B94}" type="pres">
      <dgm:prSet presAssocID="{135E5931-C1D4-4444-9560-7295DB3B472D}" presName="parSpace" presStyleCnt="0"/>
      <dgm:spPr/>
    </dgm:pt>
    <dgm:pt modelId="{AD4E6E12-5D6A-4D52-B0DC-9FD77E8F1730}" type="pres">
      <dgm:prSet presAssocID="{07727B71-0087-489A-8538-1775283DDCF1}" presName="parTxOnly" presStyleLbl="node1" presStyleIdx="1" presStyleCnt="3">
        <dgm:presLayoutVars>
          <dgm:bulletEnabled val="1"/>
        </dgm:presLayoutVars>
      </dgm:prSet>
      <dgm:spPr>
        <a:xfrm>
          <a:off x="2690288" y="0"/>
          <a:ext cx="3358675" cy="879921"/>
        </a:xfrm>
        <a:prstGeom prst="chevron">
          <a:avLst/>
        </a:prstGeom>
      </dgm:spPr>
    </dgm:pt>
    <dgm:pt modelId="{63F58908-AADC-447B-A1B9-84791C62E690}" type="pres">
      <dgm:prSet presAssocID="{5BE324D7-F556-4B9C-B42C-CC3869AE2F66}" presName="parSpace" presStyleCnt="0"/>
      <dgm:spPr/>
    </dgm:pt>
    <dgm:pt modelId="{4688B0A2-80A7-4E6E-BE67-610A8AEC59EC}" type="pres">
      <dgm:prSet presAssocID="{690013F2-50E9-4CCD-959F-7DEADDE1149C}" presName="parTxOnly" presStyleLbl="node1" presStyleIdx="2" presStyleCnt="3">
        <dgm:presLayoutVars>
          <dgm:bulletEnabled val="1"/>
        </dgm:presLayoutVars>
      </dgm:prSet>
      <dgm:spPr>
        <a:xfrm>
          <a:off x="8064169" y="0"/>
          <a:ext cx="3358675" cy="879921"/>
        </a:xfrm>
        <a:prstGeom prst="chevron">
          <a:avLst/>
        </a:prstGeom>
      </dgm:spPr>
    </dgm:pt>
  </dgm:ptLst>
  <dgm:cxnLst>
    <dgm:cxn modelId="{41E2160D-FAFC-4C8A-A99D-B2ECD87881F4}" srcId="{53474D96-0042-449E-8D14-825C05D871B6}" destId="{690013F2-50E9-4CCD-959F-7DEADDE1149C}" srcOrd="2" destOrd="0" parTransId="{9DBAF4EA-21BF-4715-AB8B-81546A662D49}" sibTransId="{FA3B25AC-8BA8-4BB5-A40C-CD55D45D1AEE}"/>
    <dgm:cxn modelId="{3BCC8F4B-1C91-42A6-94E4-635B6D2030F9}" type="presOf" srcId="{690013F2-50E9-4CCD-959F-7DEADDE1149C}" destId="{4688B0A2-80A7-4E6E-BE67-610A8AEC59EC}" srcOrd="0" destOrd="0" presId="urn:microsoft.com/office/officeart/2005/8/layout/hChevron3"/>
    <dgm:cxn modelId="{032998B5-B7F9-4D81-8090-34503D3C7E00}" type="presOf" srcId="{07727B71-0087-489A-8538-1775283DDCF1}" destId="{AD4E6E12-5D6A-4D52-B0DC-9FD77E8F1730}" srcOrd="0" destOrd="0" presId="urn:microsoft.com/office/officeart/2005/8/layout/hChevron3"/>
    <dgm:cxn modelId="{074AA6B9-7AA0-4862-B87B-67CEBAD31F00}" srcId="{53474D96-0042-449E-8D14-825C05D871B6}" destId="{07727B71-0087-489A-8538-1775283DDCF1}" srcOrd="1" destOrd="0" parTransId="{923CFD46-39A4-418D-8496-5DD850272F12}" sibTransId="{5BE324D7-F556-4B9C-B42C-CC3869AE2F66}"/>
    <dgm:cxn modelId="{A6A792BA-641D-4B40-9DEA-29DDF5E0D020}" type="presOf" srcId="{66A1FE66-11BE-4F17-8ADA-9E37F543C0AE}" destId="{FB732571-29A3-4D2E-9AE9-A89F07BE9B66}" srcOrd="0" destOrd="0" presId="urn:microsoft.com/office/officeart/2005/8/layout/hChevron3"/>
    <dgm:cxn modelId="{2B82C1FD-D340-4616-A036-F3194838BDBA}" type="presOf" srcId="{53474D96-0042-449E-8D14-825C05D871B6}" destId="{ADB2C8A7-0DC8-416C-BEAB-7515A7138584}" srcOrd="0" destOrd="0" presId="urn:microsoft.com/office/officeart/2005/8/layout/hChevron3"/>
    <dgm:cxn modelId="{B789B7FF-95FD-4088-833C-009BE1AE8651}" srcId="{53474D96-0042-449E-8D14-825C05D871B6}" destId="{66A1FE66-11BE-4F17-8ADA-9E37F543C0AE}" srcOrd="0" destOrd="0" parTransId="{B9A5C1C6-170F-406B-A272-2E6C6E8A5BE0}" sibTransId="{135E5931-C1D4-4444-9560-7295DB3B472D}"/>
    <dgm:cxn modelId="{3946C268-43D6-45FA-AAD5-3DE5021688A8}" type="presParOf" srcId="{ADB2C8A7-0DC8-416C-BEAB-7515A7138584}" destId="{FB732571-29A3-4D2E-9AE9-A89F07BE9B66}" srcOrd="0" destOrd="0" presId="urn:microsoft.com/office/officeart/2005/8/layout/hChevron3"/>
    <dgm:cxn modelId="{67FC575E-616B-43EE-82FC-3B2F3AB8B826}" type="presParOf" srcId="{ADB2C8A7-0DC8-416C-BEAB-7515A7138584}" destId="{6CBEC600-873A-479C-BDFB-892F3F831B94}" srcOrd="1" destOrd="0" presId="urn:microsoft.com/office/officeart/2005/8/layout/hChevron3"/>
    <dgm:cxn modelId="{FB631E95-E515-4785-8345-9E276526DD8F}" type="presParOf" srcId="{ADB2C8A7-0DC8-416C-BEAB-7515A7138584}" destId="{AD4E6E12-5D6A-4D52-B0DC-9FD77E8F1730}" srcOrd="2" destOrd="0" presId="urn:microsoft.com/office/officeart/2005/8/layout/hChevron3"/>
    <dgm:cxn modelId="{E6BAA542-D04B-4F4C-A80A-8695FFBED4AD}" type="presParOf" srcId="{ADB2C8A7-0DC8-416C-BEAB-7515A7138584}" destId="{63F58908-AADC-447B-A1B9-84791C62E690}" srcOrd="3" destOrd="0" presId="urn:microsoft.com/office/officeart/2005/8/layout/hChevron3"/>
    <dgm:cxn modelId="{2F5FB2F1-7EE0-4FC6-AFD7-92139F9D1A99}" type="presParOf" srcId="{ADB2C8A7-0DC8-416C-BEAB-7515A7138584}" destId="{4688B0A2-80A7-4E6E-BE67-610A8AEC59EC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732571-29A3-4D2E-9AE9-A89F07BE9B66}">
      <dsp:nvSpPr>
        <dsp:cNvPr id="0" name=""/>
        <dsp:cNvSpPr/>
      </dsp:nvSpPr>
      <dsp:spPr>
        <a:xfrm>
          <a:off x="1" y="0"/>
          <a:ext cx="3957359" cy="1129623"/>
        </a:xfrm>
        <a:prstGeom prst="homePlate">
          <a:avLst/>
        </a:prstGeom>
        <a:solidFill>
          <a:srgbClr val="C60002">
            <a:alpha val="12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28016" tIns="64008" rIns="32004" bIns="64008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Spot</a:t>
          </a:r>
        </a:p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Detect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a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rising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„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mother-daughter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fashion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“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trend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 on </a:t>
          </a:r>
          <a:r>
            <a:rPr lang="de-DE" sz="1800" i="1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tiktok</a:t>
          </a:r>
          <a:r>
            <a:rPr lang="de-DE" sz="1800" i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</a:t>
          </a:r>
          <a:endParaRPr lang="de-DE" sz="180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1" y="0"/>
        <a:ext cx="3674953" cy="1129623"/>
      </dsp:txXfrm>
    </dsp:sp>
    <dsp:sp modelId="{AD4E6E12-5D6A-4D52-B0DC-9FD77E8F1730}">
      <dsp:nvSpPr>
        <dsp:cNvPr id="0" name=""/>
        <dsp:cNvSpPr/>
      </dsp:nvSpPr>
      <dsp:spPr>
        <a:xfrm>
          <a:off x="3041834" y="0"/>
          <a:ext cx="4577627" cy="1129623"/>
        </a:xfrm>
        <a:prstGeom prst="chevron">
          <a:avLst/>
        </a:prstGeom>
        <a:solidFill>
          <a:srgbClr val="C60002">
            <a:alpha val="12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96012" tIns="64008" rIns="32004" bIns="64008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1" kern="120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Validate</a:t>
          </a:r>
          <a:endParaRPr lang="de-DE" sz="2000" b="1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i="1" kern="1200" dirty="0">
              <a:solidFill>
                <a:schemeClr val="tx1"/>
              </a:solidFill>
            </a:rPr>
            <a:t>High-potential, </a:t>
          </a:r>
          <a:r>
            <a:rPr lang="de-DE" sz="1800" i="1" kern="1200" dirty="0" err="1">
              <a:solidFill>
                <a:schemeClr val="tx1"/>
              </a:solidFill>
            </a:rPr>
            <a:t>low-competition</a:t>
          </a:r>
          <a:r>
            <a:rPr lang="de-DE" sz="1800" i="1" kern="1200" dirty="0">
              <a:solidFill>
                <a:schemeClr val="tx1"/>
              </a:solidFill>
            </a:rPr>
            <a:t> angle </a:t>
          </a:r>
          <a:r>
            <a:rPr lang="de-DE" sz="1800" i="1" kern="1200" dirty="0" err="1">
              <a:solidFill>
                <a:schemeClr val="tx1"/>
              </a:solidFill>
            </a:rPr>
            <a:t>for</a:t>
          </a:r>
          <a:r>
            <a:rPr lang="de-DE" sz="1800" i="1" kern="1200" dirty="0">
              <a:solidFill>
                <a:schemeClr val="tx1"/>
              </a:solidFill>
            </a:rPr>
            <a:t> </a:t>
          </a:r>
          <a:r>
            <a:rPr lang="de-DE" sz="1800" i="1" kern="1200" dirty="0" err="1">
              <a:solidFill>
                <a:schemeClr val="tx1"/>
              </a:solidFill>
            </a:rPr>
            <a:t>my</a:t>
          </a:r>
          <a:r>
            <a:rPr lang="de-DE" sz="1800" i="1" kern="1200" dirty="0">
              <a:solidFill>
                <a:schemeClr val="tx1"/>
              </a:solidFill>
            </a:rPr>
            <a:t> </a:t>
          </a:r>
          <a:r>
            <a:rPr lang="de-DE" sz="1800" i="1" kern="1200" dirty="0" err="1">
              <a:solidFill>
                <a:schemeClr val="tx1"/>
              </a:solidFill>
            </a:rPr>
            <a:t>brand</a:t>
          </a:r>
          <a:r>
            <a:rPr lang="de-DE" sz="1800" i="1" kern="1200" dirty="0">
              <a:solidFill>
                <a:schemeClr val="tx1"/>
              </a:solidFill>
            </a:rPr>
            <a:t>.</a:t>
          </a:r>
          <a:endParaRPr lang="de-DE" sz="180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3606646" y="0"/>
        <a:ext cx="3448004" cy="1129623"/>
      </dsp:txXfrm>
    </dsp:sp>
    <dsp:sp modelId="{4688B0A2-80A7-4E6E-BE67-610A8AEC59EC}">
      <dsp:nvSpPr>
        <dsp:cNvPr id="0" name=""/>
        <dsp:cNvSpPr/>
      </dsp:nvSpPr>
      <dsp:spPr>
        <a:xfrm>
          <a:off x="6703937" y="0"/>
          <a:ext cx="4577627" cy="1129623"/>
        </a:xfrm>
        <a:prstGeom prst="chevron">
          <a:avLst/>
        </a:prstGeom>
        <a:solidFill>
          <a:srgbClr val="C60002">
            <a:alpha val="12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64008" rIns="0" bIns="64008" numCol="1" spcCol="1270" rtlCol="0" anchor="ctr" anchorCtr="0">
          <a:noAutofit/>
        </a:bodyPr>
        <a:lstStyle/>
        <a:p>
          <a:pPr marL="358775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Act</a:t>
          </a:r>
          <a:endParaRPr lang="de-DE" sz="2000" b="1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358775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1" kern="1200" dirty="0">
              <a:solidFill>
                <a:schemeClr val="tx1"/>
              </a:solidFill>
              <a:sym typeface="Wingdings" panose="05000000000000000000" pitchFamily="2" charset="2"/>
            </a:rPr>
            <a:t>Suggest a 5-day campaign across </a:t>
          </a:r>
          <a:r>
            <a:rPr lang="en-US" sz="1800" i="1" kern="1200" dirty="0" err="1">
              <a:solidFill>
                <a:schemeClr val="tx1"/>
              </a:solidFill>
              <a:sym typeface="Wingdings" panose="05000000000000000000" pitchFamily="2" charset="2"/>
            </a:rPr>
            <a:t>tiktok</a:t>
          </a:r>
          <a:r>
            <a:rPr lang="en-US" sz="1800" i="1" kern="1200" dirty="0">
              <a:solidFill>
                <a:schemeClr val="tx1"/>
              </a:solidFill>
              <a:sym typeface="Wingdings" panose="05000000000000000000" pitchFamily="2" charset="2"/>
            </a:rPr>
            <a:t>, Instagram, Facebook</a:t>
          </a:r>
          <a:endParaRPr lang="de-DE" sz="1800" b="0" i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7268749" y="0"/>
        <a:ext cx="3448004" cy="1129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55DF0-0E40-4984-B6F2-5195B3015238}" type="datetimeFigureOut">
              <a:rPr lang="de-DE" smtClean="0"/>
              <a:t>10.09.2025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62E9F-06AE-462A-956B-D8F1417DBE8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4612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i="1" dirty="0">
                <a:latin typeface="+mn-lt"/>
                <a:ea typeface="+mn-ea"/>
                <a:cs typeface="+mn-cs"/>
              </a:rPr>
              <a:t>Be more relevant, </a:t>
            </a:r>
          </a:p>
          <a:p>
            <a:pPr algn="l"/>
            <a:r>
              <a:rPr lang="en-US" sz="1200" i="1" dirty="0">
                <a:latin typeface="+mn-lt"/>
                <a:ea typeface="+mn-ea"/>
                <a:cs typeface="+mn-cs"/>
              </a:rPr>
              <a:t>and your business will follow.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606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53B69-3792-9A7C-210B-3D5BBA886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5AEA91-1039-61BA-15AA-42ADACE8D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7CF2E06-B9CE-40AC-B6A5-E0B30B979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PAIN // HELL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is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a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cold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place</a:t>
            </a:r>
            <a:endParaRPr lang="de-DE" sz="1200" b="1" dirty="0">
              <a:solidFill>
                <a:srgbClr val="FF0000"/>
              </a:solidFill>
              <a:highlight>
                <a:srgbClr val="FFFF00"/>
              </a:highlight>
              <a:latin typeface="Clarika Office Geometric" panose="00000500000000000000" pitchFamily="50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52AD418-F0BD-8DC8-B8A7-DC3A6AE41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4992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E537A-4D70-AF04-5875-8A0FB15A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A7CDAD0-C842-3021-6954-CDAD20FF8D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3E6E6B7-5DBA-C2A5-B04C-21C1847412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PAIN // HELL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is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a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cold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place</a:t>
            </a:r>
            <a:endParaRPr lang="de-DE" sz="1200" b="1" dirty="0">
              <a:solidFill>
                <a:srgbClr val="FF0000"/>
              </a:solidFill>
              <a:highlight>
                <a:srgbClr val="FFFF00"/>
              </a:highlight>
              <a:latin typeface="Clarika Office Geometric" panose="00000500000000000000" pitchFamily="50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CE2617-BEE9-D454-6019-A405F8BE35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130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F9E53-53C8-5CCC-669A-299C13AC2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7F5DE3-4C1C-BC5B-D102-3F17D04A9A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D4A137E-0FE1-D544-5633-C4DD2F3DC2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PAIN // HELL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is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a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cold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place</a:t>
            </a:r>
            <a:endParaRPr lang="de-DE" sz="1200" b="1" dirty="0">
              <a:solidFill>
                <a:srgbClr val="FF0000"/>
              </a:solidFill>
              <a:highlight>
                <a:srgbClr val="FFFF00"/>
              </a:highlight>
              <a:latin typeface="Clarika Office Geometric" panose="00000500000000000000" pitchFamily="50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EC296E-5AA6-B796-1211-3D00D623B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003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25586-34D1-68B1-9312-D3DF39F8E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78BA1B5-2821-BE49-2B2D-5DDBB43C4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BEE7C4C-F081-6E41-696C-E91B49DF06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highlight>
                  <a:srgbClr val="FFFF00"/>
                </a:highlight>
              </a:rPr>
              <a:t>We empower you with </a:t>
            </a:r>
            <a:r>
              <a:rPr lang="en-US" sz="1200" b="1" dirty="0">
                <a:highlight>
                  <a:srgbClr val="FFFF00"/>
                </a:highlight>
              </a:rPr>
              <a:t>Always-On Opportunity Capture</a:t>
            </a:r>
            <a:r>
              <a:rPr lang="en-US" sz="1200" dirty="0">
                <a:highlight>
                  <a:srgbClr val="FFFF00"/>
                </a:highlight>
              </a:rPr>
              <a:t>, ensuring your messaging maintains </a:t>
            </a:r>
            <a:r>
              <a:rPr lang="en-US" sz="1200" b="1" dirty="0">
                <a:highlight>
                  <a:srgbClr val="FFFF00"/>
                </a:highlight>
              </a:rPr>
              <a:t>Continuous Relevance</a:t>
            </a:r>
            <a:r>
              <a:rPr lang="en-US" sz="1200" dirty="0">
                <a:highlight>
                  <a:srgbClr val="FFFF00"/>
                </a:highlight>
              </a:rPr>
              <a:t> with your audience.</a:t>
            </a:r>
            <a:endParaRPr lang="de-DE" sz="1200" dirty="0">
              <a:highlight>
                <a:srgbClr val="FFFF00"/>
              </a:highlight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B61820-F6F7-8CA7-23FA-55639498C2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846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39904-5FE0-71DF-A2BB-97B46B32C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D19A02E-9552-8230-7258-5229E7210C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1EBF0D0-EA7A-38FD-2F7E-27F2C0EC7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PAIN // HELL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is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a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cold</a:t>
            </a:r>
            <a:r>
              <a:rPr lang="de-DE" sz="1200" b="1" dirty="0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highlight>
                  <a:srgbClr val="FFFF00"/>
                </a:highlight>
                <a:latin typeface="Clarika Office Geometric" panose="00000500000000000000" pitchFamily="50" charset="0"/>
              </a:rPr>
              <a:t>place</a:t>
            </a:r>
            <a:endParaRPr lang="de-DE" sz="1200" b="1" dirty="0">
              <a:solidFill>
                <a:srgbClr val="FF0000"/>
              </a:solidFill>
              <a:highlight>
                <a:srgbClr val="FFFF00"/>
              </a:highlight>
              <a:latin typeface="Clarika Office Geometric" panose="00000500000000000000" pitchFamily="50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5ACAA6-B5A5-377B-F453-C59255760C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1921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62E9F-06AE-462A-956B-D8F1417DBE8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7102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270" imgH="270" progId="TCLayout.ActiveDocument.1">
                  <p:embed/>
                </p:oleObj>
              </mc:Choice>
              <mc:Fallback>
                <p:oleObj name="think-cell Folie" r:id="rId3" imgW="270" imgH="270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174810"/>
            <a:ext cx="11516120" cy="452182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200" dirty="0">
                <a:solidFill>
                  <a:srgbClr val="22255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64" y="1270876"/>
            <a:ext cx="11521216" cy="5040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>
              <a:buClr>
                <a:srgbClr val="28A592"/>
              </a:buClr>
              <a:defRPr sz="140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2pPr>
            <a:lvl3pPr>
              <a:buClr>
                <a:srgbClr val="28A592"/>
              </a:buClr>
              <a:defRPr sz="140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3pPr>
            <a:lvl4pPr>
              <a:buClr>
                <a:srgbClr val="28A592"/>
              </a:buClr>
              <a:defRPr sz="140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4pPr>
            <a:lvl5pPr>
              <a:buClr>
                <a:srgbClr val="28A592"/>
              </a:buClr>
              <a:defRPr sz="140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35424" y="626993"/>
            <a:ext cx="11521216" cy="480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de-DE" sz="1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pPr lvl="0"/>
            <a:endParaRPr lang="de-DE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6B21DE1-12DA-E3B6-1A96-57910CAD6975}"/>
              </a:ext>
            </a:extLst>
          </p:cNvPr>
          <p:cNvSpPr txBox="1">
            <a:spLocks/>
          </p:cNvSpPr>
          <p:nvPr userDrawn="1"/>
        </p:nvSpPr>
        <p:spPr>
          <a:xfrm>
            <a:off x="11799628" y="6547195"/>
            <a:ext cx="633681" cy="261610"/>
          </a:xfrm>
          <a:prstGeom prst="rect">
            <a:avLst/>
          </a:prstGeom>
          <a:noFill/>
        </p:spPr>
        <p:txBody>
          <a:bodyPr wrap="none" rIns="144000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en-US" sz="1000" b="1" kern="1200" smtClean="0">
                <a:solidFill>
                  <a:srgbClr val="FFFFFF"/>
                </a:solidFill>
                <a:latin typeface="Helvetica Neue UltraLight"/>
                <a:ea typeface="+mn-ea"/>
                <a:cs typeface="Helvetica Neue Ultra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46"/>
            <a:fld id="{0F5FE4D1-8D8D-D94B-AA12-FC96863BBCB1}" type="slidenum">
              <a:rPr sz="1100" smtClean="0">
                <a:solidFill>
                  <a:srgbClr val="94CEBA"/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pPr defTabSz="457146"/>
              <a:t>‹Nr.›</a:t>
            </a:fld>
            <a:endParaRPr sz="1100" dirty="0">
              <a:solidFill>
                <a:srgbClr val="94CEBA"/>
              </a:solidFill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8E77B7-A989-CB45-2FB4-B2EC17B44801}"/>
              </a:ext>
            </a:extLst>
          </p:cNvPr>
          <p:cNvSpPr/>
          <p:nvPr userDrawn="1"/>
        </p:nvSpPr>
        <p:spPr>
          <a:xfrm>
            <a:off x="6096000" y="6498000"/>
            <a:ext cx="6096000" cy="360000"/>
          </a:xfrm>
          <a:prstGeom prst="rect">
            <a:avLst/>
          </a:prstGeom>
          <a:solidFill>
            <a:srgbClr val="C1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146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921F414-3D7B-5972-E838-33167B3D47B7}"/>
              </a:ext>
            </a:extLst>
          </p:cNvPr>
          <p:cNvSpPr txBox="1">
            <a:spLocks/>
          </p:cNvSpPr>
          <p:nvPr userDrawn="1"/>
        </p:nvSpPr>
        <p:spPr>
          <a:xfrm>
            <a:off x="11799628" y="6547195"/>
            <a:ext cx="513456" cy="261610"/>
          </a:xfrm>
          <a:prstGeom prst="rect">
            <a:avLst/>
          </a:prstGeom>
          <a:noFill/>
        </p:spPr>
        <p:txBody>
          <a:bodyPr wrap="none" rIns="144000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en-US" sz="1000" b="1" kern="1200" smtClean="0">
                <a:solidFill>
                  <a:srgbClr val="FFFFFF"/>
                </a:solidFill>
                <a:latin typeface="Helvetica Neue UltraLight"/>
                <a:ea typeface="+mn-ea"/>
                <a:cs typeface="Helvetica Neue Ultra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46"/>
            <a:fld id="{0F5FE4D1-8D8D-D94B-AA12-FC96863BBCB1}" type="slidenum">
              <a:rPr sz="11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pPr defTabSz="457146"/>
              <a:t>‹Nr.›</a:t>
            </a:fld>
            <a:endParaRPr sz="11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FF8A38-68E7-C3B1-B5F5-910223E5E711}"/>
              </a:ext>
            </a:extLst>
          </p:cNvPr>
          <p:cNvSpPr/>
          <p:nvPr userDrawn="1"/>
        </p:nvSpPr>
        <p:spPr>
          <a:xfrm>
            <a:off x="0" y="6498000"/>
            <a:ext cx="6096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146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8943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17AE0-26EA-57FC-B47E-630D6AFB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A4F6A6-37C8-A85C-043C-CE9CE0598B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553597-DE29-CE32-747F-C2F10D94B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448D67-AE5A-73A9-CC00-DB0A853AA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D0E8A-E8FB-B411-3189-4A151B3A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8E6998-0C0C-CB70-352F-03D073340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0628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A4F39-787F-64B5-975B-B5E005ED8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BCD56-A4EA-BD2F-CC1F-B11335733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C3F17-0FD3-029C-1B4F-C90F053F9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DB051-9F45-179C-0A9C-E4D343E56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45AF5-899E-4D47-2544-E49EB3852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490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F0BD50-0D3F-4DCD-82CC-506CFC0BD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0E1533-7DEC-E367-88EC-24C434175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91DB7-C1F2-4D76-7D6E-365D76E16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FD117-DDB1-4247-F55F-B10BEA968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070A3-9144-2C9A-0F9E-6B6C8054C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5575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C4D9F-15AD-B695-E023-87EC01D15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E266FE-611C-C263-0284-3E3D15DABA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57B9F-FAED-1025-AF59-A98D4CE70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0F1B1-A099-EC75-BA6D-B10DAB2B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0F4CB-1271-5FA8-AC9C-50CD13A96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84867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3594F-A41D-F6B9-5AFD-DB5CAF62F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8BB6-F135-110C-A6D5-65A81F0A9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E2ABD-AF37-0085-7DEB-4C4772446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41155-2E06-5C59-57F3-EE17A10E5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FEBA4-D0A0-0397-B57C-47DDF3767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95815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A63D5-2435-D5E6-74C5-7556E396F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FDEB2-140D-BCCD-DBFD-5DB045E85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361D98-19E4-FAB2-75AC-0D2E4A879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B0D9D-D5A2-D242-CC04-8D45CD25D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2D9F3-A070-4AA7-9F51-8D5E532BA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61957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1EAB4-A697-4705-6865-27E1B652D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2C754-9459-3E0A-9AAA-E4197A146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6E30EB-5B43-A2A2-662F-EB1DB236D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F9910-76E6-76E1-F59E-45CDB48D8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48833-BD04-F7F5-9CF1-6C7BA627D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771FC-EB80-B112-5CA5-8CF52983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40732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CF12A-94DB-0EBE-FD55-2D1A55C43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9A243-6F52-1868-14DF-0FD52AE2C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C61D83-3E5D-2A24-879E-6B978CAFF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A60299-EC4F-48E3-829D-9CF80B301F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011F30-F897-D8B1-FEAE-C4B0231E3F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7A4DDE-8FD4-3CA8-615C-9B1AA034E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9FB63D-9424-1F57-BABB-407D19D8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B6D28B-D444-8196-EC5B-6B26BAE5E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03326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AA01-97EA-0A8B-FACB-AC0130BE6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D19B65-7743-EF8C-4376-0D2FF2480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F2A4-0278-6AF5-6927-E637D52F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1F200B-2422-94A4-0FB1-A949D187B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9118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A768E0-03D5-37F1-7511-DC1C71BF3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77A694-E9EB-F708-49E0-FBC0CCDBA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22FE7-D492-24E8-97D3-E28BA2E30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8857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D6A2E-F026-F56F-97B2-C52ECA4B1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3890B-3E32-20F0-8153-5A7124496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932265-5CB2-5C5E-8F04-410B7F01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8DBFBB-245B-8E1C-DAEA-234C1B623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7C994-4BEF-830B-7A18-B57E10FED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406CB-A364-6298-5C6B-0BF65761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76944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E8FD42-2E64-52F4-A58F-2CDB61976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223F2-C2E8-D0B7-DCBA-0B7F208F82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35AC2-F7E6-4DFA-7D4B-7E2F41FF6C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A8A28-D11B-1B43-A137-AF402340D653}" type="datetimeFigureOut">
              <a:rPr lang="en-DE" smtClean="0"/>
              <a:t>09/10/2025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65CB66-8800-1906-01B4-4C6642219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97A84-4814-A5C7-2DA1-FA0E50DB2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791ED-A63D-EA4C-98F1-C66D31503D04}" type="slidenum">
              <a:rPr lang="en-DE" smtClean="0"/>
              <a:t>‹Nr.›</a:t>
            </a:fld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DD16ED-AA51-2389-FA12-01A818873287}"/>
              </a:ext>
            </a:extLst>
          </p:cNvPr>
          <p:cNvSpPr/>
          <p:nvPr userDrawn="1"/>
        </p:nvSpPr>
        <p:spPr>
          <a:xfrm>
            <a:off x="6096000" y="6498000"/>
            <a:ext cx="6096000" cy="360000"/>
          </a:xfrm>
          <a:prstGeom prst="rect">
            <a:avLst/>
          </a:prstGeom>
          <a:solidFill>
            <a:srgbClr val="C1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146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E44CDD5-EEEA-DE74-1754-F501381B8025}"/>
              </a:ext>
            </a:extLst>
          </p:cNvPr>
          <p:cNvSpPr txBox="1">
            <a:spLocks/>
          </p:cNvSpPr>
          <p:nvPr userDrawn="1"/>
        </p:nvSpPr>
        <p:spPr>
          <a:xfrm>
            <a:off x="11799628" y="6547195"/>
            <a:ext cx="513456" cy="261610"/>
          </a:xfrm>
          <a:prstGeom prst="rect">
            <a:avLst/>
          </a:prstGeom>
          <a:noFill/>
        </p:spPr>
        <p:txBody>
          <a:bodyPr wrap="none" rIns="144000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en-US" sz="1000" b="1" kern="1200" smtClean="0">
                <a:solidFill>
                  <a:srgbClr val="FFFFFF"/>
                </a:solidFill>
                <a:latin typeface="Helvetica Neue UltraLight"/>
                <a:ea typeface="+mn-ea"/>
                <a:cs typeface="Helvetica Neue Ultra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46"/>
            <a:fld id="{0F5FE4D1-8D8D-D94B-AA12-FC96863BBCB1}" type="slidenum">
              <a:rPr sz="1100" smtClean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Helvetica" panose="020B0604020202020204" pitchFamily="34" charset="0"/>
              </a:rPr>
              <a:pPr defTabSz="457146"/>
              <a:t>‹Nr.›</a:t>
            </a:fld>
            <a:endParaRPr sz="1100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E71A7C-4043-B176-54D4-3054FA7CD28A}"/>
              </a:ext>
            </a:extLst>
          </p:cNvPr>
          <p:cNvSpPr/>
          <p:nvPr userDrawn="1"/>
        </p:nvSpPr>
        <p:spPr>
          <a:xfrm>
            <a:off x="0" y="6498000"/>
            <a:ext cx="6096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146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D8A950F-CC99-461E-B81F-471A2DE75DE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28300" y="277002"/>
            <a:ext cx="1362624" cy="34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8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4">
            <a:extLst>
              <a:ext uri="{FF2B5EF4-FFF2-40B4-BE49-F238E27FC236}">
                <a16:creationId xmlns:a16="http://schemas.microsoft.com/office/drawing/2014/main" id="{EEDA2FE7-3C38-FFEE-4523-9DBEE7E95ADB}"/>
              </a:ext>
            </a:extLst>
          </p:cNvPr>
          <p:cNvPicPr/>
          <p:nvPr/>
        </p:nvPicPr>
        <p:blipFill>
          <a:blip r:embed="rId3" cstate="print"/>
          <a:srcRect r="3683"/>
          <a:stretch>
            <a:fillRect/>
          </a:stretch>
        </p:blipFill>
        <p:spPr>
          <a:xfrm>
            <a:off x="0" y="0"/>
            <a:ext cx="6804000" cy="6508376"/>
          </a:xfrm>
          <a:prstGeom prst="rect">
            <a:avLst/>
          </a:prstGeom>
        </p:spPr>
      </p:pic>
      <p:sp>
        <p:nvSpPr>
          <p:cNvPr id="9" name="object 9">
            <a:extLst>
              <a:ext uri="{FF2B5EF4-FFF2-40B4-BE49-F238E27FC236}">
                <a16:creationId xmlns:a16="http://schemas.microsoft.com/office/drawing/2014/main" id="{40919FF2-02D2-869A-1F63-BAE567306FCB}"/>
              </a:ext>
            </a:extLst>
          </p:cNvPr>
          <p:cNvSpPr txBox="1">
            <a:spLocks/>
          </p:cNvSpPr>
          <p:nvPr/>
        </p:nvSpPr>
        <p:spPr>
          <a:xfrm>
            <a:off x="7315200" y="1913826"/>
            <a:ext cx="4698999" cy="2911438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US" sz="3600" b="1" spc="-10" dirty="0">
                <a:solidFill>
                  <a:srgbClr val="B60009"/>
                </a:solidFill>
                <a:latin typeface="Calibri"/>
                <a:cs typeface="Calibri"/>
              </a:rPr>
              <a:t>#AlwaysOnOpportunity Capture</a:t>
            </a:r>
          </a:p>
          <a:p>
            <a:pPr algn="l">
              <a:spcAft>
                <a:spcPts val="1200"/>
              </a:spcAft>
            </a:pPr>
            <a:endParaRPr lang="en-US" sz="3200" b="1" dirty="0">
              <a:latin typeface="+mn-lt"/>
              <a:ea typeface="+mn-ea"/>
              <a:cs typeface="+mn-cs"/>
            </a:endParaRPr>
          </a:p>
          <a:p>
            <a:pPr algn="l">
              <a:spcAft>
                <a:spcPts val="1200"/>
              </a:spcAft>
            </a:pPr>
            <a:r>
              <a:rPr lang="en-US" sz="2400" dirty="0">
                <a:latin typeface="+mn-lt"/>
                <a:ea typeface="+mn-ea"/>
                <a:cs typeface="+mn-cs"/>
              </a:rPr>
              <a:t>Turn Market Volatility into Growth – 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latin typeface="+mn-lt"/>
                <a:ea typeface="+mn-ea"/>
                <a:cs typeface="+mn-cs"/>
              </a:rPr>
              <a:t>the “</a:t>
            </a:r>
            <a:r>
              <a:rPr lang="en-US" sz="2400" dirty="0" err="1">
                <a:latin typeface="+mn-lt"/>
              </a:rPr>
              <a:t>Blackweek</a:t>
            </a:r>
            <a:r>
              <a:rPr lang="en-US" sz="2400" dirty="0">
                <a:latin typeface="+mn-lt"/>
              </a:rPr>
              <a:t> &amp; Christmas   Revenue Accelerator” package</a:t>
            </a:r>
          </a:p>
        </p:txBody>
      </p:sp>
    </p:spTree>
    <p:extLst>
      <p:ext uri="{BB962C8B-B14F-4D97-AF65-F5344CB8AC3E}">
        <p14:creationId xmlns:p14="http://schemas.microsoft.com/office/powerpoint/2010/main" val="1282171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56706-119D-91E4-DA25-3B6117FF5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904C4-95BC-54CC-7C32-8C839FF63F54}"/>
              </a:ext>
            </a:extLst>
          </p:cNvPr>
          <p:cNvSpPr txBox="1">
            <a:spLocks/>
          </p:cNvSpPr>
          <p:nvPr/>
        </p:nvSpPr>
        <p:spPr>
          <a:xfrm>
            <a:off x="474131" y="335677"/>
            <a:ext cx="11351947" cy="4521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About </a:t>
            </a:r>
            <a:r>
              <a:rPr lang="en-US" sz="3200" b="1" dirty="0" err="1">
                <a:solidFill>
                  <a:srgbClr val="C00000"/>
                </a:solidFill>
                <a:latin typeface="Clarika Office Geometric"/>
              </a:rPr>
              <a:t>novuter</a:t>
            </a:r>
            <a:endParaRPr lang="de-DE" sz="3200" b="1" dirty="0">
              <a:solidFill>
                <a:srgbClr val="C00000"/>
              </a:solidFill>
              <a:latin typeface="Clarika Office Geometric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FD887618-A270-15E0-83A7-177826BE80BB}"/>
              </a:ext>
            </a:extLst>
          </p:cNvPr>
          <p:cNvSpPr txBox="1"/>
          <p:nvPr/>
        </p:nvSpPr>
        <p:spPr>
          <a:xfrm>
            <a:off x="480480" y="1178969"/>
            <a:ext cx="11584520" cy="5134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We live in an </a:t>
            </a:r>
            <a:r>
              <a:rPr lang="de-DE" sz="2400" b="1" dirty="0"/>
              <a:t>#AlwaysOnOpportunity</a:t>
            </a:r>
            <a:r>
              <a:rPr lang="en-US" sz="2400" dirty="0"/>
              <a:t> economy, where market volatility is the only constant.  60% of revenue opportunities now occur outside of planned marketing campaigns. </a:t>
            </a:r>
          </a:p>
          <a:p>
            <a:endParaRPr lang="en-US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en-US" sz="2400" dirty="0"/>
              <a:t>Our How: Our AI platform </a:t>
            </a:r>
            <a:r>
              <a:rPr lang="en-US" sz="2400" b="1" dirty="0"/>
              <a:t>daily analyses 20,000+ brands</a:t>
            </a:r>
            <a:r>
              <a:rPr lang="en-US" sz="2400" dirty="0"/>
              <a:t> across 15 channels to identify </a:t>
            </a:r>
            <a:br>
              <a:rPr lang="en-US" sz="2400" dirty="0"/>
            </a:br>
            <a:r>
              <a:rPr lang="en-US" sz="2400" dirty="0"/>
              <a:t>what your audience is actually interested in right now.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en-US" sz="2400" dirty="0"/>
              <a:t>Our Claim: </a:t>
            </a:r>
            <a:r>
              <a:rPr lang="en-US" sz="2400" b="1" dirty="0" err="1"/>
              <a:t>novuter</a:t>
            </a:r>
            <a:r>
              <a:rPr lang="en-US" sz="2400" b="1" dirty="0"/>
              <a:t> makes you the first to know, first to act.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en-US" sz="2400" dirty="0"/>
              <a:t>The Result: Brands capturing #AlwaysOnOpportunities see </a:t>
            </a:r>
            <a:r>
              <a:rPr lang="en-US" sz="2400" b="1" dirty="0"/>
              <a:t>2.8x higher revenue growth</a:t>
            </a:r>
            <a:r>
              <a:rPr lang="en-US" sz="2400" baseline="30000" dirty="0"/>
              <a:t>*)</a:t>
            </a:r>
          </a:p>
          <a:p>
            <a:pPr>
              <a:spcAft>
                <a:spcPts val="1200"/>
              </a:spcAft>
            </a:pPr>
            <a:endParaRPr lang="en-US" sz="2400" dirty="0"/>
          </a:p>
          <a:p>
            <a:pPr>
              <a:spcAft>
                <a:spcPts val="1200"/>
              </a:spcAft>
            </a:pPr>
            <a:r>
              <a:rPr lang="en-GB" i="1" dirty="0"/>
              <a:t>“With </a:t>
            </a:r>
            <a:r>
              <a:rPr lang="en-GB" i="1" dirty="0" err="1"/>
              <a:t>novuter</a:t>
            </a:r>
            <a:r>
              <a:rPr lang="en-GB" i="1" dirty="0"/>
              <a:t> MarketWatch, we were able to spot and act on new market trends days before our competitors. The speed and clarity of insights transformed our clients’ </a:t>
            </a:r>
            <a:r>
              <a:rPr lang="en-GB" i="1" dirty="0" err="1"/>
              <a:t>Blackweek</a:t>
            </a:r>
            <a:r>
              <a:rPr lang="en-GB" i="1" dirty="0"/>
              <a:t> campaigns into true revenue drivers.”</a:t>
            </a:r>
          </a:p>
          <a:p>
            <a:pPr>
              <a:spcAft>
                <a:spcPts val="1800"/>
              </a:spcAft>
            </a:pPr>
            <a:r>
              <a:rPr lang="en-GB" i="1" dirty="0"/>
              <a:t>— Roland </a:t>
            </a:r>
            <a:r>
              <a:rPr lang="en-GB" i="1" dirty="0" err="1"/>
              <a:t>Bredschneider</a:t>
            </a:r>
            <a:r>
              <a:rPr lang="en-GB" i="1" dirty="0"/>
              <a:t>, CEO </a:t>
            </a:r>
            <a:r>
              <a:rPr lang="en-GB" i="1" dirty="0" err="1"/>
              <a:t>xperify</a:t>
            </a:r>
            <a:endParaRPr lang="de-DE" i="1" dirty="0"/>
          </a:p>
          <a:p>
            <a:pPr>
              <a:spcAft>
                <a:spcPts val="1200"/>
              </a:spcAft>
            </a:pPr>
            <a:endParaRPr lang="en-US" sz="1400" i="1" baseline="30000" dirty="0"/>
          </a:p>
          <a:p>
            <a:pPr>
              <a:spcAft>
                <a:spcPts val="1200"/>
              </a:spcAft>
            </a:pPr>
            <a:r>
              <a:rPr lang="en-US" sz="1400" i="1" baseline="30000" dirty="0"/>
              <a:t>*)</a:t>
            </a:r>
            <a:r>
              <a:rPr lang="en-US" sz="1400" i="1" dirty="0"/>
              <a:t> Panel of 260 German retail brands with revenue up to 250 </a:t>
            </a:r>
            <a:r>
              <a:rPr lang="en-US" sz="1400" i="1" dirty="0" err="1"/>
              <a:t>mln</a:t>
            </a:r>
            <a:r>
              <a:rPr lang="en-US" sz="1400" i="1" dirty="0"/>
              <a:t>. €, August 2025.</a:t>
            </a:r>
            <a:endParaRPr 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382273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07233-DD6D-4268-5B76-5BDE00866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69BCE-3ABE-C491-4555-74CFDB2CFDF2}"/>
              </a:ext>
            </a:extLst>
          </p:cNvPr>
          <p:cNvSpPr txBox="1">
            <a:spLocks/>
          </p:cNvSpPr>
          <p:nvPr/>
        </p:nvSpPr>
        <p:spPr>
          <a:xfrm>
            <a:off x="474131" y="335677"/>
            <a:ext cx="11351947" cy="4521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Executive Summary: 60% of Opportunities are missed</a:t>
            </a:r>
            <a:endParaRPr lang="de-DE" sz="3200" b="1" dirty="0">
              <a:solidFill>
                <a:srgbClr val="C00000"/>
              </a:solidFill>
              <a:latin typeface="Clarika Office Geometric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F474BB4-6742-DEBE-803C-128C28AEA718}"/>
              </a:ext>
            </a:extLst>
          </p:cNvPr>
          <p:cNvSpPr txBox="1"/>
          <p:nvPr/>
        </p:nvSpPr>
        <p:spPr>
          <a:xfrm>
            <a:off x="474130" y="1166269"/>
            <a:ext cx="1135194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Often, marketing is capturing less than 40% of potential </a:t>
            </a:r>
            <a:br>
              <a:rPr lang="en-US" sz="2400" dirty="0"/>
            </a:br>
            <a:r>
              <a:rPr lang="en-US" sz="2400" dirty="0"/>
              <a:t>business. What if you could capture the other 60%?</a:t>
            </a:r>
          </a:p>
          <a:p>
            <a:endParaRPr lang="en-US" sz="2400" dirty="0"/>
          </a:p>
          <a:p>
            <a:r>
              <a:rPr lang="en-US" sz="2400" dirty="0"/>
              <a:t>Key Business Impact of </a:t>
            </a:r>
            <a:r>
              <a:rPr lang="de-DE" sz="2400" b="1" dirty="0">
                <a:solidFill>
                  <a:srgbClr val="C00000"/>
                </a:solidFill>
              </a:rPr>
              <a:t>#AlwaysOnOpportunity </a:t>
            </a:r>
            <a:r>
              <a:rPr lang="de-DE" sz="2400" dirty="0" err="1"/>
              <a:t>capture</a:t>
            </a:r>
            <a:r>
              <a:rPr lang="en-US" sz="2400" dirty="0"/>
              <a:t>: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10-15% higher conversion rates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15-20% increase in audience engagement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20-25% higher marketing team effectiveness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up to 2.8x higher revenue growth</a:t>
            </a:r>
          </a:p>
          <a:p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/>
              <a:t>Avoid the cost of inaction, get prepared for </a:t>
            </a:r>
            <a:r>
              <a:rPr lang="en-US" sz="2400" b="1" dirty="0" err="1"/>
              <a:t>Blackweek</a:t>
            </a:r>
            <a:r>
              <a:rPr lang="en-US" sz="2400" b="1" dirty="0"/>
              <a:t> &amp; Christmas 2025</a:t>
            </a:r>
            <a:endParaRPr lang="en-US" sz="2400" dirty="0"/>
          </a:p>
          <a:p>
            <a:pPr marL="342900" indent="-342900">
              <a:buFontTx/>
              <a:buChar char="-"/>
            </a:pPr>
            <a:r>
              <a:rPr lang="en-US" sz="2400" dirty="0"/>
              <a:t>Timeline to Value: operational within 6 weeks,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Investment: 2-3 of your marketing experts,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</a:rPr>
              <a:t>15.000 </a:t>
            </a:r>
            <a:r>
              <a:rPr lang="en-US" sz="2400" dirty="0"/>
              <a:t>€ for </a:t>
            </a:r>
            <a:r>
              <a:rPr lang="en-US" sz="2400" dirty="0" err="1"/>
              <a:t>novuter</a:t>
            </a:r>
            <a:r>
              <a:rPr lang="en-US" sz="2400" dirty="0"/>
              <a:t> platform &amp; support,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Expected results: </a:t>
            </a:r>
            <a:r>
              <a:rPr lang="en-US" sz="2400" dirty="0">
                <a:solidFill>
                  <a:srgbClr val="C00000"/>
                </a:solidFill>
                <a:highlight>
                  <a:srgbClr val="FFFF00"/>
                </a:highlight>
              </a:rPr>
              <a:t>+5..10% revenue</a:t>
            </a:r>
            <a:r>
              <a:rPr lang="en-US" sz="2400" dirty="0"/>
              <a:t>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39DCA31-8A24-1259-1112-D1528C10C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7719" y="1534511"/>
            <a:ext cx="3438358" cy="207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0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0E99-80BC-337C-DF2D-183F79249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A3127523-2EDF-66AB-C971-22996FBA82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347" b="18716"/>
          <a:stretch>
            <a:fillRect/>
          </a:stretch>
        </p:blipFill>
        <p:spPr>
          <a:xfrm>
            <a:off x="8240904" y="1080000"/>
            <a:ext cx="3791362" cy="363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F127A-387E-45FF-492C-98B179472B78}"/>
              </a:ext>
            </a:extLst>
          </p:cNvPr>
          <p:cNvSpPr txBox="1">
            <a:spLocks/>
          </p:cNvSpPr>
          <p:nvPr/>
        </p:nvSpPr>
        <p:spPr>
          <a:xfrm>
            <a:off x="474131" y="335677"/>
            <a:ext cx="11351947" cy="4521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Attention is now the #1 Line-Item Cost</a:t>
            </a:r>
            <a:endParaRPr lang="de-DE" sz="3200" b="1" dirty="0">
              <a:solidFill>
                <a:srgbClr val="C00000"/>
              </a:solidFill>
              <a:latin typeface="Clarika Office Geometric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1BB4DD7-02EA-84CF-5193-4FFD7A580BC8}"/>
              </a:ext>
            </a:extLst>
          </p:cNvPr>
          <p:cNvSpPr txBox="1"/>
          <p:nvPr/>
        </p:nvSpPr>
        <p:spPr>
          <a:xfrm>
            <a:off x="474131" y="1166268"/>
            <a:ext cx="796501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Marketing Reality Check: Attention costs are skyrocketing – </a:t>
            </a:r>
            <a:br>
              <a:rPr lang="en-US" sz="2400" dirty="0"/>
            </a:br>
            <a:r>
              <a:rPr lang="en-US" sz="2400" dirty="0"/>
              <a:t>Generating qualified leads at scale cost 3x more than 2020.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SzPct val="15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2400" dirty="0"/>
              <a:t>Incomplete cross-channel messaging reaches only 20% of your potential Audience.</a:t>
            </a:r>
          </a:p>
          <a:p>
            <a:pPr marL="342900" indent="-342900">
              <a:spcAft>
                <a:spcPts val="1200"/>
              </a:spcAft>
              <a:buSzPct val="15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2400" dirty="0"/>
              <a:t>Fragmented storytelling does not fit with current audience Interest. </a:t>
            </a:r>
          </a:p>
          <a:p>
            <a:pPr marL="342900" indent="-342900">
              <a:spcAft>
                <a:spcPts val="1200"/>
              </a:spcAft>
              <a:buSzPct val="15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2400" dirty="0"/>
              <a:t>80% of audience is not in “Buy-Now” mode when your campaign hits.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BDB32AF-0D4C-B935-8AE6-36FD396938FE}"/>
              </a:ext>
            </a:extLst>
          </p:cNvPr>
          <p:cNvSpPr txBox="1"/>
          <p:nvPr/>
        </p:nvSpPr>
        <p:spPr>
          <a:xfrm>
            <a:off x="501651" y="5302250"/>
            <a:ext cx="10731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ym typeface="Wingdings" panose="05000000000000000000" pitchFamily="2" charset="2"/>
              </a:rPr>
              <a:t>R</a:t>
            </a:r>
            <a:r>
              <a:rPr lang="en-US" sz="2400" dirty="0"/>
              <a:t>eacting to market dynamics (instead of driving them) leads to lost revenue, missed new customers, higher marketing cost.</a:t>
            </a:r>
          </a:p>
        </p:txBody>
      </p:sp>
    </p:spTree>
    <p:extLst>
      <p:ext uri="{BB962C8B-B14F-4D97-AF65-F5344CB8AC3E}">
        <p14:creationId xmlns:p14="http://schemas.microsoft.com/office/powerpoint/2010/main" val="15073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7F8CF-4BE9-ACDE-8848-64E370C8E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47ED793-B32B-0CF8-BA1B-66D76AA576B1}"/>
              </a:ext>
            </a:extLst>
          </p:cNvPr>
          <p:cNvSpPr/>
          <p:nvPr/>
        </p:nvSpPr>
        <p:spPr>
          <a:xfrm>
            <a:off x="6096576" y="1109164"/>
            <a:ext cx="5673784" cy="4998338"/>
          </a:xfrm>
          <a:prstGeom prst="rect">
            <a:avLst/>
          </a:prstGeom>
          <a:solidFill>
            <a:schemeClr val="accent4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D96D92-6784-A96C-8718-72F3B52E316F}"/>
              </a:ext>
            </a:extLst>
          </p:cNvPr>
          <p:cNvSpPr txBox="1">
            <a:spLocks/>
          </p:cNvSpPr>
          <p:nvPr/>
        </p:nvSpPr>
        <p:spPr>
          <a:xfrm>
            <a:off x="474132" y="335677"/>
            <a:ext cx="10169484" cy="4521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From Reactive to Pro-active: turn Volatility into Growth</a:t>
            </a:r>
            <a:endParaRPr lang="de-DE" sz="3200" b="1" dirty="0">
              <a:solidFill>
                <a:srgbClr val="C00000"/>
              </a:solidFill>
              <a:latin typeface="Clarika Office Geometric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64E01D3-D5C3-0C12-D882-79E270ECE5FB}"/>
              </a:ext>
            </a:extLst>
          </p:cNvPr>
          <p:cNvSpPr txBox="1"/>
          <p:nvPr/>
        </p:nvSpPr>
        <p:spPr>
          <a:xfrm>
            <a:off x="1286113" y="2142061"/>
            <a:ext cx="4128185" cy="37240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717550" algn="l"/>
              </a:tabLst>
            </a:pPr>
            <a:r>
              <a:rPr lang="de-DE" sz="2400" b="1" dirty="0">
                <a:solidFill>
                  <a:schemeClr val="accent1"/>
                </a:solidFill>
              </a:rPr>
              <a:t>Internal Signals</a:t>
            </a:r>
            <a:br>
              <a:rPr lang="de-DE" sz="1600" b="1" dirty="0"/>
            </a:br>
            <a:r>
              <a:rPr lang="de-DE" sz="1600" dirty="0"/>
              <a:t>Weekly </a:t>
            </a:r>
            <a:r>
              <a:rPr lang="de-DE" sz="1600" dirty="0" err="1"/>
              <a:t>tweaks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annual </a:t>
            </a:r>
            <a:r>
              <a:rPr lang="de-DE" sz="1600" dirty="0" err="1"/>
              <a:t>roadmap</a:t>
            </a:r>
            <a:r>
              <a:rPr lang="de-DE" sz="1600" dirty="0"/>
              <a:t>; </a:t>
            </a:r>
            <a:r>
              <a:rPr lang="de-DE" sz="1600" dirty="0" err="1"/>
              <a:t>few</a:t>
            </a:r>
            <a:r>
              <a:rPr lang="de-DE" sz="1600" dirty="0"/>
              <a:t> real-time </a:t>
            </a:r>
            <a:r>
              <a:rPr lang="de-DE" sz="1600" dirty="0" err="1"/>
              <a:t>signals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</a:t>
            </a:r>
            <a:r>
              <a:rPr lang="de-DE" sz="1600" dirty="0" err="1"/>
              <a:t>hypes</a:t>
            </a:r>
            <a:r>
              <a:rPr lang="de-DE" sz="1600" dirty="0"/>
              <a:t>, </a:t>
            </a:r>
            <a:r>
              <a:rPr lang="de-DE" sz="1600" dirty="0" err="1"/>
              <a:t>competitors</a:t>
            </a:r>
            <a:r>
              <a:rPr lang="de-DE" sz="1600" dirty="0"/>
              <a:t>, </a:t>
            </a:r>
            <a:r>
              <a:rPr lang="de-DE" sz="1600" dirty="0" err="1"/>
              <a:t>events</a:t>
            </a:r>
            <a:r>
              <a:rPr lang="de-DE" sz="1600" dirty="0"/>
              <a:t>. </a:t>
            </a:r>
          </a:p>
          <a:p>
            <a:pPr>
              <a:spcAft>
                <a:spcPts val="1200"/>
              </a:spcAft>
              <a:tabLst>
                <a:tab pos="717550" algn="l"/>
              </a:tabLst>
            </a:pPr>
            <a:r>
              <a:rPr lang="de-DE" sz="1600" dirty="0"/>
              <a:t>Manual ex-post </a:t>
            </a:r>
            <a:r>
              <a:rPr lang="de-DE" sz="1600" dirty="0" err="1"/>
              <a:t>competitor</a:t>
            </a:r>
            <a:r>
              <a:rPr lang="de-DE" sz="1600" dirty="0"/>
              <a:t> </a:t>
            </a:r>
            <a:r>
              <a:rPr lang="de-DE" sz="1600" dirty="0" err="1"/>
              <a:t>screening</a:t>
            </a:r>
            <a:r>
              <a:rPr lang="de-DE" sz="1600" dirty="0"/>
              <a:t>.</a:t>
            </a:r>
            <a:br>
              <a:rPr lang="de-DE" sz="1600" dirty="0"/>
            </a:br>
            <a:br>
              <a:rPr lang="de-DE" sz="1600" dirty="0"/>
            </a:b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Manual</a:t>
            </a:r>
            <a:r>
              <a:rPr lang="de-DE" sz="2400" dirty="0"/>
              <a:t> </a:t>
            </a: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Orchestration</a:t>
            </a:r>
            <a:br>
              <a:rPr lang="de-DE" sz="1600" dirty="0"/>
            </a:br>
            <a:r>
              <a:rPr lang="de-DE" sz="1600" dirty="0"/>
              <a:t>Break </a:t>
            </a:r>
            <a:r>
              <a:rPr lang="de-DE" sz="1600" dirty="0" err="1"/>
              <a:t>campaigns</a:t>
            </a:r>
            <a:r>
              <a:rPr lang="de-DE" sz="1600" dirty="0"/>
              <a:t> </a:t>
            </a:r>
            <a:r>
              <a:rPr lang="de-DE" sz="1600" dirty="0" err="1"/>
              <a:t>into</a:t>
            </a:r>
            <a:r>
              <a:rPr lang="de-DE" sz="1600" dirty="0"/>
              <a:t> </a:t>
            </a:r>
            <a:r>
              <a:rPr lang="de-DE" sz="1600" dirty="0" err="1"/>
              <a:t>messages</a:t>
            </a:r>
            <a:r>
              <a:rPr lang="de-DE" sz="1600" dirty="0"/>
              <a:t> </a:t>
            </a:r>
            <a:r>
              <a:rPr lang="de-DE" sz="1600" dirty="0" err="1"/>
              <a:t>by</a:t>
            </a:r>
            <a:r>
              <a:rPr lang="de-DE" sz="1600" dirty="0"/>
              <a:t> </a:t>
            </a:r>
            <a:r>
              <a:rPr lang="de-DE" sz="1600" dirty="0" err="1"/>
              <a:t>hand</a:t>
            </a:r>
            <a:r>
              <a:rPr lang="de-DE" sz="1600" dirty="0"/>
              <a:t>. Cross-</a:t>
            </a:r>
            <a:r>
              <a:rPr lang="de-DE" sz="1600" dirty="0" err="1"/>
              <a:t>channel</a:t>
            </a:r>
            <a:r>
              <a:rPr lang="de-DE" sz="1600" dirty="0"/>
              <a:t> </a:t>
            </a:r>
            <a:r>
              <a:rPr lang="de-DE" sz="1600" dirty="0" err="1"/>
              <a:t>coordination</a:t>
            </a:r>
            <a:r>
              <a:rPr lang="de-DE" sz="1600" dirty="0"/>
              <a:t> </a:t>
            </a:r>
            <a:r>
              <a:rPr lang="de-DE" sz="1600" dirty="0" err="1"/>
              <a:t>depends</a:t>
            </a:r>
            <a:r>
              <a:rPr lang="de-DE" sz="1600" dirty="0"/>
              <a:t> on </a:t>
            </a:r>
            <a:r>
              <a:rPr lang="de-DE" sz="1600" dirty="0" err="1"/>
              <a:t>complex</a:t>
            </a:r>
            <a:r>
              <a:rPr lang="de-DE" sz="1600" dirty="0"/>
              <a:t> </a:t>
            </a:r>
            <a:r>
              <a:rPr lang="de-DE" sz="1600" dirty="0" err="1"/>
              <a:t>sync</a:t>
            </a:r>
            <a:r>
              <a:rPr lang="de-DE" sz="1600" dirty="0"/>
              <a:t> and </a:t>
            </a:r>
            <a:r>
              <a:rPr lang="de-DE" sz="1600" dirty="0" err="1"/>
              <a:t>sign-of</a:t>
            </a:r>
            <a:r>
              <a:rPr lang="de-DE" sz="1600" dirty="0"/>
              <a:t>.</a:t>
            </a:r>
          </a:p>
          <a:p>
            <a:pPr>
              <a:spcAft>
                <a:spcPts val="1200"/>
              </a:spcAft>
              <a:tabLst>
                <a:tab pos="717550" algn="l"/>
              </a:tabLst>
            </a:pPr>
            <a:r>
              <a:rPr lang="en-US" sz="2400" b="1" dirty="0">
                <a:solidFill>
                  <a:srgbClr val="C60002"/>
                </a:solidFill>
              </a:rPr>
              <a:t>Speed: Weeks</a:t>
            </a:r>
            <a:br>
              <a:rPr lang="en-US" sz="1600" b="1" dirty="0"/>
            </a:br>
            <a:r>
              <a:rPr lang="de-DE" sz="1600" dirty="0" err="1"/>
              <a:t>Yearly</a:t>
            </a:r>
            <a:r>
              <a:rPr lang="de-DE" sz="1600" dirty="0"/>
              <a:t> </a:t>
            </a:r>
            <a:r>
              <a:rPr lang="de-DE" sz="1600" dirty="0" err="1"/>
              <a:t>master</a:t>
            </a:r>
            <a:r>
              <a:rPr lang="de-DE" sz="1600" dirty="0"/>
              <a:t> plan, </a:t>
            </a:r>
            <a:r>
              <a:rPr lang="de-DE" sz="1600" dirty="0" err="1"/>
              <a:t>monthly</a:t>
            </a:r>
            <a:r>
              <a:rPr lang="de-DE" sz="1600" dirty="0"/>
              <a:t> </a:t>
            </a:r>
            <a:r>
              <a:rPr lang="de-DE" sz="1600" dirty="0" err="1"/>
              <a:t>sprints</a:t>
            </a:r>
            <a:r>
              <a:rPr lang="de-DE" sz="1600" dirty="0"/>
              <a:t>, </a:t>
            </a:r>
            <a:r>
              <a:rPr lang="de-DE" sz="1600" dirty="0" err="1"/>
              <a:t>weekly</a:t>
            </a:r>
            <a:r>
              <a:rPr lang="de-DE" sz="1600" dirty="0"/>
              <a:t> </a:t>
            </a:r>
            <a:r>
              <a:rPr lang="de-DE" sz="1600" dirty="0" err="1"/>
              <a:t>refinements</a:t>
            </a:r>
            <a:r>
              <a:rPr lang="de-DE" sz="1600" dirty="0"/>
              <a:t>.</a:t>
            </a: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1168856B-2643-7A3B-EDE0-9AB67B00566A}"/>
              </a:ext>
            </a:extLst>
          </p:cNvPr>
          <p:cNvSpPr/>
          <p:nvPr/>
        </p:nvSpPr>
        <p:spPr>
          <a:xfrm>
            <a:off x="5165878" y="2205505"/>
            <a:ext cx="694311" cy="3539429"/>
          </a:xfrm>
          <a:prstGeom prst="down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2-4 </a:t>
            </a:r>
            <a:r>
              <a:rPr lang="de-DE" dirty="0" err="1">
                <a:solidFill>
                  <a:schemeClr val="tx1"/>
                </a:solidFill>
              </a:rPr>
              <a:t>weeks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660B3F0-B7ED-7F46-E461-E8F0CAC49682}"/>
              </a:ext>
            </a:extLst>
          </p:cNvPr>
          <p:cNvSpPr txBox="1"/>
          <p:nvPr/>
        </p:nvSpPr>
        <p:spPr>
          <a:xfrm>
            <a:off x="7100047" y="2140348"/>
            <a:ext cx="4132729" cy="37240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1588">
              <a:spcAft>
                <a:spcPts val="600"/>
              </a:spcAft>
            </a:pPr>
            <a:r>
              <a:rPr lang="en-IN" sz="2400" b="1" dirty="0">
                <a:solidFill>
                  <a:schemeClr val="accent1"/>
                </a:solidFill>
              </a:rPr>
              <a:t>360° Signals</a:t>
            </a:r>
            <a:br>
              <a:rPr lang="en-IN" sz="1600" b="1" dirty="0"/>
            </a:br>
            <a:r>
              <a:rPr lang="en-IN" sz="1600" dirty="0"/>
              <a:t>Plan + audience sentiment + trends + competitors +upcoming events. </a:t>
            </a:r>
            <a:r>
              <a:rPr lang="de-DE" sz="1600" dirty="0" err="1"/>
              <a:t>Overnight</a:t>
            </a:r>
            <a:r>
              <a:rPr lang="de-DE" sz="1600" dirty="0"/>
              <a:t> </a:t>
            </a:r>
            <a:r>
              <a:rPr lang="de-DE" sz="1600" dirty="0" err="1"/>
              <a:t>scans</a:t>
            </a:r>
            <a:r>
              <a:rPr lang="de-DE" sz="1600" dirty="0"/>
              <a:t> </a:t>
            </a:r>
            <a:r>
              <a:rPr lang="de-DE" sz="1600" dirty="0">
                <a:sym typeface="Wingdings" panose="05000000000000000000" pitchFamily="2" charset="2"/>
              </a:rPr>
              <a:t>=</a:t>
            </a:r>
            <a:r>
              <a:rPr lang="de-DE" sz="1600" dirty="0"/>
              <a:t> </a:t>
            </a:r>
            <a:r>
              <a:rPr lang="de-DE" sz="1600" dirty="0" err="1"/>
              <a:t>fresh</a:t>
            </a:r>
            <a:r>
              <a:rPr lang="de-DE" sz="1600" dirty="0"/>
              <a:t> </a:t>
            </a:r>
            <a:r>
              <a:rPr lang="de-DE" sz="1600" dirty="0" err="1"/>
              <a:t>insight</a:t>
            </a:r>
            <a:r>
              <a:rPr lang="de-DE" sz="1600" dirty="0"/>
              <a:t> </a:t>
            </a:r>
            <a:r>
              <a:rPr lang="de-DE" sz="1600" dirty="0" err="1"/>
              <a:t>briefs</a:t>
            </a:r>
            <a:r>
              <a:rPr lang="de-DE" sz="1600" dirty="0"/>
              <a:t> </a:t>
            </a:r>
            <a:r>
              <a:rPr lang="de-DE" sz="1600" dirty="0" err="1"/>
              <a:t>by</a:t>
            </a:r>
            <a:r>
              <a:rPr lang="de-DE" sz="1600" dirty="0"/>
              <a:t> </a:t>
            </a:r>
            <a:r>
              <a:rPr lang="de-DE" sz="1600" dirty="0" err="1"/>
              <a:t>morning</a:t>
            </a:r>
            <a:r>
              <a:rPr lang="de-DE" sz="1600" dirty="0"/>
              <a:t>.</a:t>
            </a:r>
            <a:br>
              <a:rPr lang="de-DE" sz="1600" dirty="0"/>
            </a:br>
            <a:br>
              <a:rPr lang="de-DE" sz="1600" dirty="0"/>
            </a:b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Auto-</a:t>
            </a:r>
            <a:r>
              <a:rPr lang="de-DE" sz="2400" b="1" dirty="0" err="1">
                <a:solidFill>
                  <a:schemeClr val="accent6">
                    <a:lumMod val="75000"/>
                  </a:schemeClr>
                </a:solidFill>
              </a:rPr>
              <a:t>orchestrated</a:t>
            </a: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2400" b="1" dirty="0" err="1">
                <a:solidFill>
                  <a:schemeClr val="accent6">
                    <a:lumMod val="75000"/>
                  </a:schemeClr>
                </a:solidFill>
              </a:rPr>
              <a:t>planning</a:t>
            </a:r>
            <a:br>
              <a:rPr lang="de-DE" sz="1600" b="1" dirty="0"/>
            </a:br>
            <a:r>
              <a:rPr lang="de-DE" sz="1600" dirty="0"/>
              <a:t>Campaign </a:t>
            </a:r>
            <a:r>
              <a:rPr lang="de-DE" sz="1600" dirty="0" err="1"/>
              <a:t>building</a:t>
            </a:r>
            <a:r>
              <a:rPr lang="de-DE" sz="1600" dirty="0"/>
              <a:t> and </a:t>
            </a:r>
            <a:r>
              <a:rPr lang="de-DE" sz="1600" dirty="0" err="1"/>
              <a:t>channels</a:t>
            </a:r>
            <a:r>
              <a:rPr lang="de-DE" sz="1600" dirty="0"/>
              <a:t> </a:t>
            </a:r>
            <a:r>
              <a:rPr lang="de-DE" sz="1600" dirty="0" err="1"/>
              <a:t>mapping</a:t>
            </a:r>
            <a:r>
              <a:rPr lang="de-DE" sz="1600" dirty="0"/>
              <a:t>. </a:t>
            </a:r>
          </a:p>
          <a:p>
            <a:pPr indent="1588">
              <a:spcAft>
                <a:spcPts val="1200"/>
              </a:spcAft>
            </a:pPr>
            <a:r>
              <a:rPr lang="de-DE" sz="1600" dirty="0"/>
              <a:t>Daily </a:t>
            </a:r>
            <a:r>
              <a:rPr lang="de-DE" sz="1600" dirty="0" err="1"/>
              <a:t>re-calibration</a:t>
            </a:r>
            <a:r>
              <a:rPr lang="de-DE" sz="1600" dirty="0"/>
              <a:t> </a:t>
            </a:r>
            <a:r>
              <a:rPr lang="de-DE" sz="1600" dirty="0" err="1"/>
              <a:t>based</a:t>
            </a:r>
            <a:r>
              <a:rPr lang="de-DE" sz="1600" dirty="0"/>
              <a:t> on live </a:t>
            </a:r>
            <a:r>
              <a:rPr lang="de-DE" sz="1600" dirty="0" err="1"/>
              <a:t>performance</a:t>
            </a:r>
            <a:r>
              <a:rPr lang="de-DE" sz="1600" dirty="0"/>
              <a:t>.</a:t>
            </a:r>
          </a:p>
          <a:p>
            <a:pPr>
              <a:spcAft>
                <a:spcPts val="1200"/>
              </a:spcAft>
              <a:tabLst>
                <a:tab pos="717550" algn="l"/>
              </a:tabLst>
            </a:pPr>
            <a:r>
              <a:rPr lang="en-US" sz="2400" b="1" dirty="0">
                <a:solidFill>
                  <a:srgbClr val="C60002"/>
                </a:solidFill>
              </a:rPr>
              <a:t>Speed: Days</a:t>
            </a:r>
            <a:br>
              <a:rPr lang="en-US" sz="1600" b="1" dirty="0"/>
            </a:br>
            <a:r>
              <a:rPr lang="en-US" sz="1600" dirty="0"/>
              <a:t>2-Day fast-lane activities addressing market volatility &amp; short-term opportunities. Automated </a:t>
            </a:r>
            <a:r>
              <a:rPr lang="de-DE" sz="1600" dirty="0"/>
              <a:t>10-day / 70-day </a:t>
            </a:r>
            <a:r>
              <a:rPr lang="de-DE" sz="1600" dirty="0" err="1"/>
              <a:t>mid</a:t>
            </a:r>
            <a:r>
              <a:rPr lang="de-DE" sz="1600" dirty="0"/>
              <a:t>-term </a:t>
            </a:r>
            <a:r>
              <a:rPr lang="de-DE" sz="1600" dirty="0" err="1"/>
              <a:t>updates</a:t>
            </a:r>
            <a:r>
              <a:rPr lang="de-DE" sz="1600" dirty="0"/>
              <a:t>.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07B6D433-8B5A-9F6D-9F65-11993FE81AC8}"/>
              </a:ext>
            </a:extLst>
          </p:cNvPr>
          <p:cNvSpPr/>
          <p:nvPr/>
        </p:nvSpPr>
        <p:spPr>
          <a:xfrm>
            <a:off x="6188377" y="3841750"/>
            <a:ext cx="696083" cy="190318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Early Revenue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DB9D8CC-BC61-6296-E7B0-E0746FFF4208}"/>
              </a:ext>
            </a:extLst>
          </p:cNvPr>
          <p:cNvCxnSpPr>
            <a:cxnSpLocks/>
          </p:cNvCxnSpPr>
          <p:nvPr/>
        </p:nvCxnSpPr>
        <p:spPr>
          <a:xfrm>
            <a:off x="5742486" y="3722254"/>
            <a:ext cx="1267914" cy="0"/>
          </a:xfrm>
          <a:prstGeom prst="line">
            <a:avLst/>
          </a:prstGeom>
          <a:ln w="317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920A053E-C3D4-F087-A676-E35AFF056973}"/>
              </a:ext>
            </a:extLst>
          </p:cNvPr>
          <p:cNvSpPr/>
          <p:nvPr/>
        </p:nvSpPr>
        <p:spPr>
          <a:xfrm>
            <a:off x="6186982" y="2196308"/>
            <a:ext cx="693746" cy="1474729"/>
          </a:xfrm>
          <a:prstGeom prst="downArrow">
            <a:avLst/>
          </a:pr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rtlCol="0" anchor="ctr"/>
          <a:lstStyle/>
          <a:p>
            <a:pPr algn="ctr"/>
            <a:endParaRPr lang="de-DE" sz="1400" dirty="0">
              <a:solidFill>
                <a:schemeClr val="tx1"/>
              </a:solidFill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2-day  fast-</a:t>
            </a:r>
            <a:r>
              <a:rPr lang="de-DE" sz="1400" dirty="0" err="1">
                <a:solidFill>
                  <a:schemeClr val="tx1"/>
                </a:solidFill>
              </a:rPr>
              <a:t>lane</a:t>
            </a:r>
            <a:endParaRPr lang="de-DE" sz="1400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6987325B-1426-992B-0E82-248B2EDF9A31}"/>
              </a:ext>
            </a:extLst>
          </p:cNvPr>
          <p:cNvSpPr/>
          <p:nvPr/>
        </p:nvSpPr>
        <p:spPr>
          <a:xfrm>
            <a:off x="546848" y="1293031"/>
            <a:ext cx="5127812" cy="585189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717550" algn="l"/>
              </a:tabLst>
            </a:pPr>
            <a:r>
              <a:rPr lang="de-DE" sz="2400" b="1" dirty="0">
                <a:solidFill>
                  <a:schemeClr val="tx1"/>
                </a:solidFill>
              </a:rPr>
              <a:t>	Traditional </a:t>
            </a:r>
            <a:r>
              <a:rPr lang="de-DE" sz="2400" b="1" dirty="0" err="1">
                <a:solidFill>
                  <a:schemeClr val="tx1"/>
                </a:solidFill>
              </a:rPr>
              <a:t>Planning</a:t>
            </a:r>
            <a:endParaRPr lang="de-DE" sz="2400" b="1" dirty="0">
              <a:solidFill>
                <a:schemeClr val="tx1"/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B4855C7-6FBA-3AEA-2243-6EA52D7D0393}"/>
              </a:ext>
            </a:extLst>
          </p:cNvPr>
          <p:cNvSpPr/>
          <p:nvPr/>
        </p:nvSpPr>
        <p:spPr>
          <a:xfrm>
            <a:off x="6373903" y="1279586"/>
            <a:ext cx="5127812" cy="585189"/>
          </a:xfrm>
          <a:prstGeom prst="rect">
            <a:avLst/>
          </a:pr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chemeClr val="tx1"/>
                </a:solidFill>
              </a:rPr>
              <a:t>Always-On </a:t>
            </a:r>
            <a:r>
              <a:rPr lang="de-DE" sz="2400" b="1" dirty="0" err="1">
                <a:solidFill>
                  <a:schemeClr val="tx1"/>
                </a:solidFill>
              </a:rPr>
              <a:t>Opportunity</a:t>
            </a:r>
            <a:r>
              <a:rPr lang="de-DE" sz="2400" b="1" dirty="0">
                <a:solidFill>
                  <a:schemeClr val="tx1"/>
                </a:solidFill>
              </a:rPr>
              <a:t> Capture</a:t>
            </a:r>
            <a:endParaRPr lang="de-DE" sz="24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8F64FC1-2F78-9AA3-0FE0-5A0699E682A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6848" y="3552851"/>
            <a:ext cx="555583" cy="555583"/>
          </a:xfrm>
          <a:prstGeom prst="rect">
            <a:avLst/>
          </a:prstGeom>
        </p:spPr>
      </p:pic>
      <p:pic>
        <p:nvPicPr>
          <p:cNvPr id="13" name="Picture 18">
            <a:extLst>
              <a:ext uri="{FF2B5EF4-FFF2-40B4-BE49-F238E27FC236}">
                <a16:creationId xmlns:a16="http://schemas.microsoft.com/office/drawing/2014/main" id="{F45A3F38-BBF9-A106-50B4-FFD35454BFB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848" y="2196541"/>
            <a:ext cx="555583" cy="479695"/>
          </a:xfrm>
          <a:prstGeom prst="rect">
            <a:avLst/>
          </a:prstGeom>
          <a:ln>
            <a:noFill/>
          </a:ln>
        </p:spPr>
      </p:pic>
      <p:pic>
        <p:nvPicPr>
          <p:cNvPr id="16" name="Picture 27">
            <a:extLst>
              <a:ext uri="{FF2B5EF4-FFF2-40B4-BE49-F238E27FC236}">
                <a16:creationId xmlns:a16="http://schemas.microsoft.com/office/drawing/2014/main" id="{3A64C557-7FDA-7836-4C49-1ADE900FFD9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837" y="4806625"/>
            <a:ext cx="555583" cy="55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5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38669-90E4-7492-E1FA-F26F7B4AC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4A1A0E42-04B9-0224-57F1-829A3C966F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48" r="992"/>
          <a:stretch>
            <a:fillRect/>
          </a:stretch>
        </p:blipFill>
        <p:spPr>
          <a:xfrm>
            <a:off x="431139" y="2665056"/>
            <a:ext cx="3158010" cy="16973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32BF87-D3AA-7849-F000-33A5A7DFC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295" y="327211"/>
            <a:ext cx="10941740" cy="452182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Clarika Office Geometric" panose="00000500000000000000"/>
              </a:rPr>
              <a:t>How </a:t>
            </a:r>
            <a:r>
              <a:rPr lang="de-DE" sz="3200" b="1" dirty="0">
                <a:solidFill>
                  <a:srgbClr val="C00000"/>
                </a:solidFill>
                <a:latin typeface="Clarika Office Geometric" panose="00000500000000000000"/>
              </a:rPr>
              <a:t>#AlwaysOnOpportunity </a:t>
            </a:r>
            <a:r>
              <a:rPr lang="de-DE" sz="3200" b="1" dirty="0" err="1">
                <a:solidFill>
                  <a:srgbClr val="C00000"/>
                </a:solidFill>
                <a:latin typeface="Clarika Office Geometric" panose="00000500000000000000"/>
              </a:rPr>
              <a:t>drives</a:t>
            </a:r>
            <a:r>
              <a:rPr lang="de-DE" sz="3200" b="1" dirty="0">
                <a:solidFill>
                  <a:srgbClr val="C00000"/>
                </a:solidFill>
                <a:latin typeface="Clarika Office Geometric" panose="00000500000000000000"/>
              </a:rPr>
              <a:t> Growth</a:t>
            </a:r>
            <a:endParaRPr lang="en-DE" sz="3200" b="1" dirty="0">
              <a:solidFill>
                <a:srgbClr val="C00000"/>
              </a:solidFill>
              <a:latin typeface="Clarika Office Geometric" panose="0000050000000000000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0AF886D-5CAF-E6A1-77C2-6625840321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43" r="600"/>
          <a:stretch>
            <a:fillRect/>
          </a:stretch>
        </p:blipFill>
        <p:spPr>
          <a:xfrm>
            <a:off x="4470276" y="2655126"/>
            <a:ext cx="3053289" cy="17054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C48AED3-5068-774A-2782-A91AADB49F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1" r="39676" b="13499"/>
          <a:stretch>
            <a:fillRect/>
          </a:stretch>
        </p:blipFill>
        <p:spPr>
          <a:xfrm>
            <a:off x="8365415" y="2635264"/>
            <a:ext cx="2759785" cy="17237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</p:spPr>
      </p:pic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ED2A12B2-3423-F8D4-A394-6E6376B725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9125133"/>
              </p:ext>
            </p:extLst>
          </p:nvPr>
        </p:nvGraphicFramePr>
        <p:xfrm>
          <a:off x="479296" y="5082988"/>
          <a:ext cx="11281566" cy="1129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7F70879-0623-F9C8-DF67-4A6B766A1112}"/>
              </a:ext>
            </a:extLst>
          </p:cNvPr>
          <p:cNvSpPr txBox="1"/>
          <p:nvPr/>
        </p:nvSpPr>
        <p:spPr>
          <a:xfrm>
            <a:off x="479295" y="2254064"/>
            <a:ext cx="9669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i="1" dirty="0"/>
              <a:t>Market Forensics 		        	       </a:t>
            </a:r>
            <a:r>
              <a:rPr lang="de-DE" sz="1600" i="1" dirty="0" err="1"/>
              <a:t>Prioritise</a:t>
            </a:r>
            <a:r>
              <a:rPr lang="de-DE" sz="1600" i="1" dirty="0"/>
              <a:t> </a:t>
            </a:r>
            <a:r>
              <a:rPr lang="de-DE" sz="1600" i="1" dirty="0" err="1"/>
              <a:t>Opportunities</a:t>
            </a:r>
            <a:r>
              <a:rPr lang="de-DE" sz="1600" i="1" dirty="0"/>
              <a:t> 	          	           Campaign </a:t>
            </a:r>
            <a:r>
              <a:rPr lang="de-DE" sz="1600" i="1" dirty="0" err="1"/>
              <a:t>Planning</a:t>
            </a:r>
            <a:endParaRPr lang="de-DE" sz="1600" i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10B6CF-88D7-1B51-8D5F-D1D3A87F005A}"/>
              </a:ext>
            </a:extLst>
          </p:cNvPr>
          <p:cNvSpPr txBox="1"/>
          <p:nvPr/>
        </p:nvSpPr>
        <p:spPr>
          <a:xfrm>
            <a:off x="457198" y="1165412"/>
            <a:ext cx="11214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Always-On Opportunity Capture</a:t>
            </a:r>
            <a:r>
              <a:rPr lang="en-US" sz="2400" dirty="0"/>
              <a:t> ensures your messaging maintains timely and  </a:t>
            </a:r>
            <a:r>
              <a:rPr lang="en-US" sz="2400" b="1" dirty="0"/>
              <a:t>Continuous Relevance</a:t>
            </a:r>
            <a:r>
              <a:rPr lang="en-US" sz="2400" dirty="0"/>
              <a:t> with your audience.</a:t>
            </a:r>
            <a:endParaRPr lang="de-DE" sz="2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29D57AE-87D3-89FF-5B90-87E7FD462B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3726" y="2977382"/>
            <a:ext cx="7172877" cy="1883961"/>
          </a:xfrm>
          <a:prstGeom prst="rect">
            <a:avLst/>
          </a:prstGeom>
        </p:spPr>
      </p:pic>
      <p:sp>
        <p:nvSpPr>
          <p:cNvPr id="11" name="Pfeil: gestreift nach rechts 10">
            <a:extLst>
              <a:ext uri="{FF2B5EF4-FFF2-40B4-BE49-F238E27FC236}">
                <a16:creationId xmlns:a16="http://schemas.microsoft.com/office/drawing/2014/main" id="{02CBE70A-2887-93CB-5BB1-3AED8B8AD45F}"/>
              </a:ext>
            </a:extLst>
          </p:cNvPr>
          <p:cNvSpPr/>
          <p:nvPr/>
        </p:nvSpPr>
        <p:spPr>
          <a:xfrm>
            <a:off x="1485900" y="3683000"/>
            <a:ext cx="1085850" cy="781050"/>
          </a:xfrm>
          <a:prstGeom prst="stripedRightArrow">
            <a:avLst/>
          </a:prstGeom>
          <a:solidFill>
            <a:srgbClr val="FFE1E1"/>
          </a:solidFill>
          <a:ln>
            <a:solidFill>
              <a:schemeClr val="accent1">
                <a:shade val="15000"/>
                <a:alpha val="58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Pfeil: gestreift nach rechts 12">
            <a:extLst>
              <a:ext uri="{FF2B5EF4-FFF2-40B4-BE49-F238E27FC236}">
                <a16:creationId xmlns:a16="http://schemas.microsoft.com/office/drawing/2014/main" id="{407D4960-8F77-A6B9-4855-C7CC1F0D9EF1}"/>
              </a:ext>
            </a:extLst>
          </p:cNvPr>
          <p:cNvSpPr/>
          <p:nvPr/>
        </p:nvSpPr>
        <p:spPr>
          <a:xfrm>
            <a:off x="9025428" y="3665685"/>
            <a:ext cx="1085850" cy="781050"/>
          </a:xfrm>
          <a:prstGeom prst="stripedRightArrow">
            <a:avLst/>
          </a:prstGeom>
          <a:solidFill>
            <a:srgbClr val="FFE1E1"/>
          </a:solidFill>
          <a:ln>
            <a:solidFill>
              <a:schemeClr val="accent1">
                <a:shade val="15000"/>
                <a:alpha val="58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1719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1708A-4F17-A593-E072-2767D0C13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AC5E7-AB9A-81C8-30E7-0155D1BB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294" y="327211"/>
            <a:ext cx="11712706" cy="452182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Clarika Office Geometric" panose="00000500000000000000"/>
              </a:rPr>
              <a:t>Results through #AlwaysOnOpportunity </a:t>
            </a:r>
            <a:endParaRPr lang="en-DE" sz="3200" b="1" dirty="0">
              <a:solidFill>
                <a:srgbClr val="C00000"/>
              </a:solidFill>
              <a:latin typeface="Clarika Office Geometric" panose="00000500000000000000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E8FC2D42-63F0-0941-5DA8-57BC52E2AB59}"/>
              </a:ext>
            </a:extLst>
          </p:cNvPr>
          <p:cNvSpPr txBox="1"/>
          <p:nvPr/>
        </p:nvSpPr>
        <p:spPr>
          <a:xfrm>
            <a:off x="474129" y="1166267"/>
            <a:ext cx="1125170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2650" indent="-1257300">
              <a:spcAft>
                <a:spcPts val="3000"/>
              </a:spcAft>
              <a:tabLst>
                <a:tab pos="2152650" algn="l"/>
              </a:tabLst>
            </a:pPr>
            <a:r>
              <a:rPr lang="en-US" sz="2400" dirty="0"/>
              <a:t>3x faster</a:t>
            </a:r>
            <a:r>
              <a:rPr lang="en-US" sz="2400" i="1" baseline="30000" dirty="0"/>
              <a:t>*)	</a:t>
            </a:r>
            <a:r>
              <a:rPr lang="en-US" sz="2400" dirty="0"/>
              <a:t>trend identification: </a:t>
            </a:r>
            <a:r>
              <a:rPr lang="de-DE" sz="2400" b="1" dirty="0"/>
              <a:t>First‑Mover </a:t>
            </a:r>
            <a:r>
              <a:rPr lang="de-DE" sz="2400" b="1" dirty="0" err="1"/>
              <a:t>advantage</a:t>
            </a:r>
            <a:r>
              <a:rPr lang="en-US" sz="2400" dirty="0"/>
              <a:t>.</a:t>
            </a:r>
            <a:endParaRPr lang="de-DE" sz="2400" b="1" dirty="0">
              <a:highlight>
                <a:srgbClr val="FFFF00"/>
              </a:highlight>
            </a:endParaRPr>
          </a:p>
          <a:p>
            <a:pPr marL="2152650" indent="-1257300">
              <a:spcAft>
                <a:spcPts val="3000"/>
              </a:spcAft>
              <a:tabLst>
                <a:tab pos="2152650" algn="l"/>
              </a:tabLst>
            </a:pPr>
            <a:r>
              <a:rPr lang="en-US" sz="2400" dirty="0"/>
              <a:t>10 - 15% 	higher conversion rates</a:t>
            </a:r>
            <a:r>
              <a:rPr lang="de-DE" sz="2400" dirty="0"/>
              <a:t> </a:t>
            </a:r>
            <a:r>
              <a:rPr lang="de-DE" sz="2400" dirty="0" err="1"/>
              <a:t>through</a:t>
            </a:r>
            <a:r>
              <a:rPr lang="de-DE" sz="2400" dirty="0"/>
              <a:t> </a:t>
            </a:r>
            <a:r>
              <a:rPr lang="de-DE" sz="2400" b="1" dirty="0"/>
              <a:t>Gap‑First </a:t>
            </a:r>
            <a:r>
              <a:rPr lang="de-DE" sz="2400" b="1" dirty="0" err="1"/>
              <a:t>ideation</a:t>
            </a:r>
            <a:r>
              <a:rPr lang="de-DE" sz="2400" dirty="0"/>
              <a:t>. </a:t>
            </a:r>
            <a:endParaRPr lang="en-US" sz="2400" dirty="0"/>
          </a:p>
          <a:p>
            <a:pPr marL="2152650" indent="-1257300">
              <a:spcAft>
                <a:spcPts val="3000"/>
              </a:spcAft>
              <a:tabLst>
                <a:tab pos="2152650" algn="l"/>
              </a:tabLst>
            </a:pPr>
            <a:r>
              <a:rPr lang="en-US" sz="2400" dirty="0"/>
              <a:t>15 - 20% 	increase in audience </a:t>
            </a:r>
            <a:r>
              <a:rPr lang="en-US" sz="2400" dirty="0" err="1"/>
              <a:t>engagemen</a:t>
            </a:r>
            <a:r>
              <a:rPr lang="de-DE" sz="2400" dirty="0"/>
              <a:t>t = larger </a:t>
            </a:r>
            <a:r>
              <a:rPr lang="de-DE" sz="2400" dirty="0" err="1"/>
              <a:t>qualified</a:t>
            </a:r>
            <a:r>
              <a:rPr lang="de-DE" sz="2400" dirty="0"/>
              <a:t> </a:t>
            </a:r>
            <a:r>
              <a:rPr lang="de-DE" sz="2400" dirty="0" err="1"/>
              <a:t>pipeline</a:t>
            </a:r>
            <a:r>
              <a:rPr lang="de-DE" sz="2400" dirty="0"/>
              <a:t> &amp; </a:t>
            </a:r>
            <a:r>
              <a:rPr lang="de-DE" sz="2400" dirty="0" err="1"/>
              <a:t>higher</a:t>
            </a:r>
            <a:r>
              <a:rPr lang="de-DE" sz="2400" dirty="0"/>
              <a:t> </a:t>
            </a:r>
            <a:r>
              <a:rPr lang="de-DE" sz="2400" b="1" dirty="0"/>
              <a:t>Lifetime Value</a:t>
            </a:r>
            <a:r>
              <a:rPr lang="en-US" sz="2400" dirty="0"/>
              <a:t>.</a:t>
            </a:r>
            <a:endParaRPr lang="en-US" sz="2400" b="1" dirty="0"/>
          </a:p>
          <a:p>
            <a:pPr marL="2152650" indent="-1257300">
              <a:spcAft>
                <a:spcPts val="3000"/>
              </a:spcAft>
              <a:tabLst>
                <a:tab pos="2152650" algn="l"/>
              </a:tabLst>
            </a:pPr>
            <a:r>
              <a:rPr lang="de-DE" sz="2400" dirty="0"/>
              <a:t>20 - 25% 	</a:t>
            </a:r>
            <a:r>
              <a:rPr lang="de-DE" sz="2400" dirty="0" err="1"/>
              <a:t>higher</a:t>
            </a:r>
            <a:r>
              <a:rPr lang="de-DE" sz="2400" dirty="0"/>
              <a:t> </a:t>
            </a:r>
            <a:r>
              <a:rPr lang="de-DE" sz="2400" dirty="0" err="1"/>
              <a:t>marketing</a:t>
            </a:r>
            <a:r>
              <a:rPr lang="de-DE" sz="2400" dirty="0"/>
              <a:t> </a:t>
            </a:r>
            <a:r>
              <a:rPr lang="de-DE" sz="2400" dirty="0" err="1"/>
              <a:t>team</a:t>
            </a:r>
            <a:r>
              <a:rPr lang="de-DE" sz="2400" dirty="0"/>
              <a:t> </a:t>
            </a:r>
            <a:r>
              <a:rPr lang="de-DE" sz="2400" dirty="0" err="1"/>
              <a:t>effectiveness</a:t>
            </a:r>
            <a:r>
              <a:rPr lang="de-DE" sz="2400" dirty="0"/>
              <a:t> = </a:t>
            </a:r>
            <a:r>
              <a:rPr lang="en-US" sz="2400" b="1" dirty="0"/>
              <a:t>2-3 free specialists</a:t>
            </a:r>
            <a:r>
              <a:rPr lang="en-US" sz="2400" dirty="0"/>
              <a:t>.</a:t>
            </a:r>
          </a:p>
          <a:p>
            <a:endParaRPr lang="en-US" sz="2000" b="1" dirty="0">
              <a:solidFill>
                <a:srgbClr val="C00000"/>
              </a:solidFill>
            </a:endParaRPr>
          </a:p>
          <a:p>
            <a:pPr>
              <a:spcAft>
                <a:spcPts val="2400"/>
              </a:spcAft>
            </a:pPr>
            <a:r>
              <a:rPr lang="en-US" sz="2800" b="1" dirty="0">
                <a:solidFill>
                  <a:srgbClr val="C00000"/>
                </a:solidFill>
              </a:rPr>
              <a:t>Leaders’ revenue grows 2.8x faster</a:t>
            </a:r>
            <a:r>
              <a:rPr lang="en-US" sz="2800" baseline="30000" dirty="0">
                <a:solidFill>
                  <a:srgbClr val="C00000"/>
                </a:solidFill>
              </a:rPr>
              <a:t>*)</a:t>
            </a:r>
            <a:r>
              <a:rPr lang="en-US" sz="2800" b="1" dirty="0">
                <a:solidFill>
                  <a:srgbClr val="C00000"/>
                </a:solidFill>
              </a:rPr>
              <a:t> than trailing brands.</a:t>
            </a:r>
            <a:endParaRPr lang="en-US" sz="3200" dirty="0">
              <a:solidFill>
                <a:srgbClr val="C00000"/>
              </a:solidFill>
            </a:endParaRPr>
          </a:p>
          <a:p>
            <a:pPr>
              <a:spcAft>
                <a:spcPts val="1200"/>
              </a:spcAft>
            </a:pPr>
            <a:r>
              <a:rPr lang="en-US" i="1" baseline="30000" dirty="0"/>
              <a:t>*)</a:t>
            </a:r>
            <a:r>
              <a:rPr lang="en-US" i="1" dirty="0"/>
              <a:t> Panel of 260 German retail brands with revenue up to 250 </a:t>
            </a:r>
            <a:r>
              <a:rPr lang="en-US" i="1" dirty="0" err="1"/>
              <a:t>mln</a:t>
            </a:r>
            <a:r>
              <a:rPr lang="en-US" i="1" dirty="0"/>
              <a:t>. €, August 2025.</a:t>
            </a:r>
            <a:endParaRPr lang="en-US" b="1" i="1" dirty="0"/>
          </a:p>
        </p:txBody>
      </p:sp>
      <p:pic>
        <p:nvPicPr>
          <p:cNvPr id="5" name="Picture 40">
            <a:extLst>
              <a:ext uri="{FF2B5EF4-FFF2-40B4-BE49-F238E27FC236}">
                <a16:creationId xmlns:a16="http://schemas.microsoft.com/office/drawing/2014/main" id="{C6AD1B7B-7B8C-87C5-8BE0-8750425AB0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3198" y="2775589"/>
            <a:ext cx="555583" cy="555583"/>
          </a:xfrm>
          <a:prstGeom prst="rect">
            <a:avLst/>
          </a:prstGeom>
        </p:spPr>
      </p:pic>
      <p:pic>
        <p:nvPicPr>
          <p:cNvPr id="6" name="Picture 18">
            <a:extLst>
              <a:ext uri="{FF2B5EF4-FFF2-40B4-BE49-F238E27FC236}">
                <a16:creationId xmlns:a16="http://schemas.microsoft.com/office/drawing/2014/main" id="{A9830376-1E6A-804F-D316-B2CE825DAE6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198" y="1166445"/>
            <a:ext cx="555583" cy="479695"/>
          </a:xfrm>
          <a:prstGeom prst="rect">
            <a:avLst/>
          </a:prstGeom>
          <a:ln>
            <a:noFill/>
          </a:ln>
        </p:spPr>
      </p:pic>
      <p:pic>
        <p:nvPicPr>
          <p:cNvPr id="7" name="Picture 27">
            <a:extLst>
              <a:ext uri="{FF2B5EF4-FFF2-40B4-BE49-F238E27FC236}">
                <a16:creationId xmlns:a16="http://schemas.microsoft.com/office/drawing/2014/main" id="{022974C6-6DCF-A4C1-4C3F-D858CF47F00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197" y="3672535"/>
            <a:ext cx="555583" cy="555583"/>
          </a:xfrm>
          <a:prstGeom prst="rect">
            <a:avLst/>
          </a:prstGeom>
        </p:spPr>
      </p:pic>
      <p:pic>
        <p:nvPicPr>
          <p:cNvPr id="9" name="Grafik 8" descr="Rakete mit einfarbiger Füllung">
            <a:extLst>
              <a:ext uri="{FF2B5EF4-FFF2-40B4-BE49-F238E27FC236}">
                <a16:creationId xmlns:a16="http://schemas.microsoft.com/office/drawing/2014/main" id="{67FF7360-722E-FDB6-C147-8CBBB58E6B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4929" y="1933073"/>
            <a:ext cx="555583" cy="55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70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A9A81-378D-54DE-947C-CD6FDF422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8A982-D719-C57F-87A0-4B93A8532A00}"/>
              </a:ext>
            </a:extLst>
          </p:cNvPr>
          <p:cNvSpPr txBox="1">
            <a:spLocks/>
          </p:cNvSpPr>
          <p:nvPr/>
        </p:nvSpPr>
        <p:spPr>
          <a:xfrm>
            <a:off x="474131" y="335677"/>
            <a:ext cx="11351947" cy="4521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“</a:t>
            </a:r>
            <a:r>
              <a:rPr lang="en-US" sz="3200" b="1" dirty="0" err="1">
                <a:solidFill>
                  <a:srgbClr val="C00000"/>
                </a:solidFill>
                <a:latin typeface="Clarika Office Geometric"/>
              </a:rPr>
              <a:t>Blackweek</a:t>
            </a:r>
            <a:r>
              <a:rPr lang="en-US" sz="3200" b="1" dirty="0">
                <a:solidFill>
                  <a:srgbClr val="C00000"/>
                </a:solidFill>
                <a:latin typeface="Clarika Office Geometric"/>
              </a:rPr>
              <a:t> &amp; Christmas Revenue Accelerator” package</a:t>
            </a:r>
            <a:endParaRPr lang="de-DE" sz="3200" b="1" dirty="0">
              <a:solidFill>
                <a:srgbClr val="C00000"/>
              </a:solidFill>
              <a:latin typeface="Clarika Office Geometric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A196922-5C84-4557-02BC-22FED270DC34}"/>
              </a:ext>
            </a:extLst>
          </p:cNvPr>
          <p:cNvSpPr txBox="1"/>
          <p:nvPr/>
        </p:nvSpPr>
        <p:spPr>
          <a:xfrm>
            <a:off x="4368800" y="4097505"/>
            <a:ext cx="37655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u="sng" dirty="0"/>
              <a:t>Deliveries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daily insight brief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Fast-lane campaign planner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1:1 expert alignment sessions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priority slots for 2026 programs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26E7377E-7C98-6C68-1791-C6DC6055E804}"/>
              </a:ext>
            </a:extLst>
          </p:cNvPr>
          <p:cNvSpPr txBox="1"/>
          <p:nvPr/>
        </p:nvSpPr>
        <p:spPr>
          <a:xfrm>
            <a:off x="474130" y="4117491"/>
            <a:ext cx="35200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u="sng" dirty="0"/>
              <a:t>Invest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pilot channel slots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dedicated team (8-12 weeks)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15.000 € platform &amp; support fee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5D86CDAE-E789-80C1-42C4-0B35379240A1}"/>
              </a:ext>
            </a:extLst>
          </p:cNvPr>
          <p:cNvSpPr txBox="1"/>
          <p:nvPr/>
        </p:nvSpPr>
        <p:spPr>
          <a:xfrm>
            <a:off x="8343900" y="4097505"/>
            <a:ext cx="33718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u="sng" dirty="0"/>
              <a:t>Results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5-10% Revenue uplift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higher reach, Conversion, AOV</a:t>
            </a:r>
          </a:p>
          <a:p>
            <a:pPr marL="179388" indent="-179388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sz="2000" dirty="0"/>
              <a:t>a proven Playbook for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01BD0E98-0316-D74A-903B-4423BAA69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4" y="977900"/>
            <a:ext cx="10633329" cy="281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73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2450AC2-13C4-774C-986C-7065E5DF70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8" r="11216"/>
          <a:stretch/>
        </p:blipFill>
        <p:spPr>
          <a:xfrm>
            <a:off x="0" y="-10253"/>
            <a:ext cx="7020000" cy="691627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7020000" y="-10253"/>
            <a:ext cx="5172000" cy="6915644"/>
          </a:xfrm>
          <a:prstGeom prst="rect">
            <a:avLst/>
          </a:prstGeom>
          <a:solidFill>
            <a:srgbClr val="C413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38E2FD-59B9-4C31-A16B-90326776FECE}"/>
              </a:ext>
            </a:extLst>
          </p:cNvPr>
          <p:cNvSpPr txBox="1"/>
          <p:nvPr/>
        </p:nvSpPr>
        <p:spPr>
          <a:xfrm>
            <a:off x="7485456" y="633204"/>
            <a:ext cx="4226646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400" b="1" dirty="0" err="1">
                <a:solidFill>
                  <a:schemeClr val="bg1"/>
                </a:solidFill>
                <a:latin typeface="Clarika Office Geometric"/>
              </a:rPr>
              <a:t>novuter</a:t>
            </a:r>
            <a:r>
              <a:rPr lang="en-US" sz="4400" b="1" dirty="0">
                <a:solidFill>
                  <a:schemeClr val="bg1"/>
                </a:solidFill>
                <a:latin typeface="Clarika Office Geometric"/>
              </a:rPr>
              <a:t>.</a:t>
            </a: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6975227" y="1774974"/>
            <a:ext cx="521677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25">
            <a:extLst>
              <a:ext uri="{FF2B5EF4-FFF2-40B4-BE49-F238E27FC236}">
                <a16:creationId xmlns:a16="http://schemas.microsoft.com/office/drawing/2014/main" id="{DE36102E-BFCC-471F-AF0D-C1437F217C71}"/>
              </a:ext>
            </a:extLst>
          </p:cNvPr>
          <p:cNvSpPr txBox="1"/>
          <p:nvPr/>
        </p:nvSpPr>
        <p:spPr>
          <a:xfrm>
            <a:off x="7485457" y="2473614"/>
            <a:ext cx="4274744" cy="34286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40000"/>
              </a:spcBef>
            </a:pPr>
            <a:r>
              <a:rPr lang="en-US" sz="2400" b="1" dirty="0">
                <a:solidFill>
                  <a:srgbClr val="D9D9DA"/>
                </a:solidFill>
                <a:latin typeface="Clarika Office Geometric" panose="00000500000000000000" pitchFamily="50" charset="0"/>
                <a:cs typeface="Tahoma" pitchFamily="34" charset="0"/>
              </a:rPr>
              <a:t>Makes you the first to know, </a:t>
            </a:r>
            <a:br>
              <a:rPr lang="en-US" sz="2400" b="1" dirty="0">
                <a:solidFill>
                  <a:srgbClr val="D9D9DA"/>
                </a:solidFill>
                <a:latin typeface="Clarika Office Geometric" panose="00000500000000000000" pitchFamily="50" charset="0"/>
                <a:cs typeface="Tahoma" pitchFamily="34" charset="0"/>
              </a:rPr>
            </a:br>
            <a:r>
              <a:rPr lang="en-US" sz="2400" b="1" dirty="0">
                <a:solidFill>
                  <a:srgbClr val="D9D9DA"/>
                </a:solidFill>
                <a:latin typeface="Clarika Office Geometric" panose="00000500000000000000" pitchFamily="50" charset="0"/>
                <a:cs typeface="Tahoma" pitchFamily="34" charset="0"/>
              </a:rPr>
              <a:t>first to act.</a:t>
            </a:r>
          </a:p>
          <a:p>
            <a:pPr>
              <a:spcBef>
                <a:spcPct val="40000"/>
              </a:spcBef>
            </a:pPr>
            <a:endParaRPr lang="en-GB" sz="1400" dirty="0">
              <a:solidFill>
                <a:srgbClr val="D9D9DA"/>
              </a:solidFill>
              <a:latin typeface="Clarika Office Geometric" panose="00000500000000000000" pitchFamily="50" charset="0"/>
              <a:cs typeface="Tahoma" pitchFamily="34" charset="0"/>
            </a:endParaRPr>
          </a:p>
          <a:p>
            <a:pPr>
              <a:spcBef>
                <a:spcPct val="40000"/>
              </a:spcBef>
            </a:pPr>
            <a:endParaRPr lang="en-GB" sz="1400" dirty="0">
              <a:solidFill>
                <a:srgbClr val="D9D9DA"/>
              </a:solidFill>
              <a:latin typeface="Clarika Office Geometric" panose="00000500000000000000" pitchFamily="50" charset="0"/>
              <a:cs typeface="Tahoma" pitchFamily="34" charset="0"/>
            </a:endParaRPr>
          </a:p>
          <a:p>
            <a:pPr>
              <a:spcBef>
                <a:spcPct val="40000"/>
              </a:spcBef>
            </a:pPr>
            <a:endParaRPr lang="en-US" sz="2000" dirty="0">
              <a:solidFill>
                <a:srgbClr val="D9D9DA"/>
              </a:solidFill>
              <a:latin typeface="Clarika Office Geometric" panose="00000500000000000000" pitchFamily="50" charset="0"/>
              <a:cs typeface="Tahoma" pitchFamily="34" charset="0"/>
            </a:endParaRPr>
          </a:p>
          <a:p>
            <a:pPr>
              <a:spcBef>
                <a:spcPct val="40000"/>
              </a:spcBef>
            </a:pPr>
            <a:r>
              <a:rPr lang="en-US" sz="2000" dirty="0">
                <a:solidFill>
                  <a:srgbClr val="D9D9DA"/>
                </a:solidFill>
                <a:latin typeface="Clarika Office Geometric" panose="00000500000000000000" pitchFamily="50" charset="0"/>
                <a:cs typeface="Tahoma" pitchFamily="34" charset="0"/>
              </a:rPr>
              <a:t>Secure 1 of 12 “Revenue Accelerator” packages – book your alignment call here:</a:t>
            </a:r>
          </a:p>
          <a:p>
            <a:pPr>
              <a:spcBef>
                <a:spcPct val="40000"/>
              </a:spcBef>
            </a:pPr>
            <a:endParaRPr lang="en-GB" sz="2400" dirty="0">
              <a:solidFill>
                <a:srgbClr val="D9D9DA"/>
              </a:solidFill>
              <a:latin typeface="Clarika Office Geometric" panose="00000500000000000000" pitchFamily="50" charset="0"/>
              <a:cs typeface="Tahoma" pitchFamily="34" charset="0"/>
            </a:endParaRPr>
          </a:p>
        </p:txBody>
      </p:sp>
      <p:pic>
        <p:nvPicPr>
          <p:cNvPr id="6" name="893CFE4B-B6F5-4F3E-AC82-8A04238D67B5" descr="IMG_0799.JPG">
            <a:extLst>
              <a:ext uri="{FF2B5EF4-FFF2-40B4-BE49-F238E27FC236}">
                <a16:creationId xmlns:a16="http://schemas.microsoft.com/office/drawing/2014/main" id="{674698C0-9DE3-C469-DBB9-688324294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204" y="5105818"/>
            <a:ext cx="1247625" cy="12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04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71"/>
    </mc:Choice>
    <mc:Fallback xmlns="">
      <p:transition spd="slow" advTm="16171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821</Words>
  <Application>Microsoft Office PowerPoint</Application>
  <PresentationFormat>Breitbild</PresentationFormat>
  <Paragraphs>98</Paragraphs>
  <Slides>9</Slides>
  <Notes>7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Clarika Office Geometric</vt:lpstr>
      <vt:lpstr>Symbol</vt:lpstr>
      <vt:lpstr>Verdana</vt:lpstr>
      <vt:lpstr>Wingdings</vt:lpstr>
      <vt:lpstr>Office Theme</vt:lpstr>
      <vt:lpstr>think-cell Folie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How #AlwaysOnOpportunity drives Growth</vt:lpstr>
      <vt:lpstr>Results through #AlwaysOnOpportunity 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Yannick Martin</dc:creator>
  <cp:lastModifiedBy>Franz Posch</cp:lastModifiedBy>
  <cp:revision>2699</cp:revision>
  <cp:lastPrinted>2025-08-26T12:54:09Z</cp:lastPrinted>
  <dcterms:created xsi:type="dcterms:W3CDTF">2023-04-11T05:41:14Z</dcterms:created>
  <dcterms:modified xsi:type="dcterms:W3CDTF">2025-09-09T23:29:25Z</dcterms:modified>
</cp:coreProperties>
</file>